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477CF5-0998-43C5-B730-B8A86E58B9C1}"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413906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77CF5-0998-43C5-B730-B8A86E58B9C1}"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308761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77CF5-0998-43C5-B730-B8A86E58B9C1}"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611359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77CF5-0998-43C5-B730-B8A86E58B9C1}"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348685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477CF5-0998-43C5-B730-B8A86E58B9C1}"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135299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477CF5-0998-43C5-B730-B8A86E58B9C1}"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17745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477CF5-0998-43C5-B730-B8A86E58B9C1}" type="datetimeFigureOut">
              <a:rPr lang="en-US" smtClean="0"/>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359808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477CF5-0998-43C5-B730-B8A86E58B9C1}" type="datetimeFigureOut">
              <a:rPr lang="en-US" smtClean="0"/>
              <a:t>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264955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477CF5-0998-43C5-B730-B8A86E58B9C1}" type="datetimeFigureOut">
              <a:rPr lang="en-US" smtClean="0"/>
              <a:t>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170751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77CF5-0998-43C5-B730-B8A86E58B9C1}" type="datetimeFigureOut">
              <a:rPr lang="en-US" smtClean="0"/>
              <a:t>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33645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477CF5-0998-43C5-B730-B8A86E58B9C1}" type="datetimeFigureOut">
              <a:rPr lang="en-US" smtClean="0"/>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356367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477CF5-0998-43C5-B730-B8A86E58B9C1}" type="datetimeFigureOut">
              <a:rPr lang="en-US" smtClean="0"/>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B184B-C08D-48F7-870A-CE5FAD0FDB76}" type="slidenum">
              <a:rPr lang="en-US" smtClean="0"/>
              <a:t>‹#›</a:t>
            </a:fld>
            <a:endParaRPr lang="en-US"/>
          </a:p>
        </p:txBody>
      </p:sp>
    </p:spTree>
    <p:extLst>
      <p:ext uri="{BB962C8B-B14F-4D97-AF65-F5344CB8AC3E}">
        <p14:creationId xmlns:p14="http://schemas.microsoft.com/office/powerpoint/2010/main" val="3139175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77CF5-0998-43C5-B730-B8A86E58B9C1}" type="datetimeFigureOut">
              <a:rPr lang="en-US" smtClean="0"/>
              <a:t>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B184B-C08D-48F7-870A-CE5FAD0FDB76}" type="slidenum">
              <a:rPr lang="en-US" smtClean="0"/>
              <a:t>‹#›</a:t>
            </a:fld>
            <a:endParaRPr lang="en-US"/>
          </a:p>
        </p:txBody>
      </p:sp>
    </p:spTree>
    <p:extLst>
      <p:ext uri="{BB962C8B-B14F-4D97-AF65-F5344CB8AC3E}">
        <p14:creationId xmlns:p14="http://schemas.microsoft.com/office/powerpoint/2010/main" val="3092545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EG" b="0" i="0" u="none" strike="noStrike" baseline="0" smtClean="0">
                <a:solidFill>
                  <a:srgbClr val="365F91"/>
                </a:solidFill>
                <a:latin typeface="Times New Roman" panose="02020603050405020304" pitchFamily="18" charset="0"/>
                <a:cs typeface="Times New Roman" panose="02020603050405020304" pitchFamily="18" charset="0"/>
              </a:rPr>
              <a:t>عرض بوربوينت عن اليوم العالمي للسرطان</a:t>
            </a:r>
            <a:endParaRPr lang="en-US" b="0" i="0" u="none" strike="noStrike" baseline="0" smtClean="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pPr marR="0" lvl="0" rtl="1"/>
            <a:r>
              <a:rPr lang="ar-EG" b="0" i="0" u="none" strike="noStrike" baseline="0" smtClean="0">
                <a:latin typeface="Arial" panose="020B0604020202020204" pitchFamily="34" charset="0"/>
                <a:cs typeface="Arial" panose="020B0604020202020204" pitchFamily="34" charset="0"/>
              </a:rPr>
              <a:t>يبحث عنه الكثير من الطلاب والباحثين في ذكري ذلك اليوم يوم 4 فبراير من كل عام، من أجل عمل عرض تقديمي في مدرسة أو جامعة أو مؤتمر يحث على الدعم لمرضي السرطان.</a:t>
            </a:r>
            <a:endParaRPr lang="en-US" b="0" i="0" u="none" strike="noStrike" baseline="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488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EG" b="0" i="0" u="none" strike="noStrike" baseline="0" smtClean="0">
                <a:solidFill>
                  <a:srgbClr val="365F91"/>
                </a:solidFill>
                <a:latin typeface="Times New Roman" panose="02020603050405020304" pitchFamily="18" charset="0"/>
                <a:cs typeface="Times New Roman" panose="02020603050405020304" pitchFamily="18" charset="0"/>
              </a:rPr>
              <a:t>اليوم العالمي للسرطان</a:t>
            </a:r>
            <a:endParaRPr lang="en-US" b="0" i="0" u="none" strike="noStrike" baseline="0" smtClean="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pPr marR="0" lvl="0" rtl="1"/>
            <a:r>
              <a:rPr lang="ar-EG" b="0" i="0" u="none" strike="noStrike" baseline="0" smtClean="0">
                <a:latin typeface="Arial" panose="020B0604020202020204" pitchFamily="34" charset="0"/>
                <a:cs typeface="Arial" panose="020B0604020202020204" pitchFamily="34" charset="0"/>
              </a:rPr>
              <a:t>في 4 فبراير من كل عام، تمت الموافقة على هذا اليوم من قبل منظمة الصحة العالمية لتعريف السرطان.</a:t>
            </a:r>
          </a:p>
          <a:p>
            <a:pPr marR="0" lvl="0" rtl="1"/>
            <a:r>
              <a:rPr lang="ar-EG" b="0" i="0" u="none" strike="noStrike" baseline="0" smtClean="0">
                <a:latin typeface="Arial" panose="020B0604020202020204" pitchFamily="34" charset="0"/>
                <a:cs typeface="Arial" panose="020B0604020202020204" pitchFamily="34" charset="0"/>
              </a:rPr>
              <a:t>تم نشر ملصقات للترويج لأحدث الإحصاءات العالمية المثيرة للقلق حول المرض.</a:t>
            </a:r>
          </a:p>
          <a:p>
            <a:pPr marR="0" lvl="0" rtl="1"/>
            <a:r>
              <a:rPr lang="ar-EG" b="0" i="0" u="none" strike="noStrike" baseline="0" smtClean="0">
                <a:latin typeface="Arial" panose="020B0604020202020204" pitchFamily="34" charset="0"/>
                <a:cs typeface="Arial" panose="020B0604020202020204" pitchFamily="34" charset="0"/>
              </a:rPr>
              <a:t>وتسليط الضوء على مرضى السرطان في مختلف دول العالم، وتقديم يد العون للتخفيف من معاناتهم ، وزيادة الثقافة من خلال فقرات هذا اليوم.</a:t>
            </a:r>
          </a:p>
          <a:p>
            <a:pPr marR="0" lvl="0" rtl="1"/>
            <a:r>
              <a:rPr lang="ar-EG" b="0" i="0" u="none" strike="noStrike" baseline="0" smtClean="0">
                <a:latin typeface="Arial" panose="020B0604020202020204" pitchFamily="34" charset="0"/>
                <a:cs typeface="Arial" panose="020B0604020202020204" pitchFamily="34" charset="0"/>
              </a:rPr>
              <a:t>من بين الأشخاص الذين يتعاملون مع القضايا التي تزيد من مناعة الإنسان ضد السرطان وكيفية الوقاية منه وعلاجه.</a:t>
            </a:r>
            <a:endParaRPr lang="en-US" b="0" i="0" u="none" strike="noStrike" baseline="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6969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EG" b="0" i="0" u="none" strike="noStrike" baseline="0" smtClean="0">
                <a:solidFill>
                  <a:srgbClr val="365F91"/>
                </a:solidFill>
                <a:latin typeface="Times New Roman" panose="02020603050405020304" pitchFamily="18" charset="0"/>
                <a:cs typeface="Times New Roman" panose="02020603050405020304" pitchFamily="18" charset="0"/>
              </a:rPr>
              <a:t>أفكار للاحتفال باليوم العالمي للسرطان</a:t>
            </a:r>
            <a:endParaRPr lang="en-US" b="0" i="0" u="none" strike="noStrike" baseline="0" smtClean="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77500" lnSpcReduction="20000"/>
          </a:bodyPr>
          <a:lstStyle/>
          <a:p>
            <a:pPr marR="0" lvl="0" rtl="1"/>
            <a:r>
              <a:rPr lang="ar-EG" b="0" i="0" u="none" strike="noStrike" baseline="0" smtClean="0">
                <a:latin typeface="Arial" panose="020B0604020202020204" pitchFamily="34" charset="0"/>
                <a:cs typeface="Arial" panose="020B0604020202020204" pitchFamily="34" charset="0"/>
              </a:rPr>
              <a:t>ينظم العديد من النشطاء فعاليات ثقافية وندوات في مراكز خاصة بالقرى والمدن للترويج لمرض السرطان وخطورته وسبل الوقاية منه بشكل كامل متوكلون على الله.</a:t>
            </a:r>
          </a:p>
          <a:p>
            <a:pPr marR="0" lvl="0" rtl="1"/>
            <a:r>
              <a:rPr lang="ar-EG" b="0" i="0" u="none" strike="noStrike" baseline="0" smtClean="0">
                <a:latin typeface="Arial" panose="020B0604020202020204" pitchFamily="34" charset="0"/>
                <a:cs typeface="Arial" panose="020B0604020202020204" pitchFamily="34" charset="0"/>
              </a:rPr>
              <a:t>الحملات الإعلانية التي تسلط الضوء على مرضى السرطان ذوي الدخل المنخفض الذين يحتاجون إلى المال لإكمال جرعاتهم تتم بالتنسيق مع الجمعيات الخيرية.</a:t>
            </a:r>
          </a:p>
          <a:p>
            <a:pPr marR="0" lvl="0" rtl="1"/>
            <a:r>
              <a:rPr lang="ar-EG" b="0" i="0" u="none" strike="noStrike" baseline="0" smtClean="0">
                <a:latin typeface="Arial" panose="020B0604020202020204" pitchFamily="34" charset="0"/>
                <a:cs typeface="Arial" panose="020B0604020202020204" pitchFamily="34" charset="0"/>
              </a:rPr>
              <a:t>بمناسبة اليوم العالمي للسرطان، حلق العديد من النشطاء رؤوسهم للتعبير عن آلامهم.</a:t>
            </a:r>
          </a:p>
          <a:p>
            <a:pPr marR="0" lvl="0" rtl="1"/>
            <a:r>
              <a:rPr lang="ar-EG" b="0" i="0" u="none" strike="noStrike" baseline="0" smtClean="0">
                <a:latin typeface="Arial" panose="020B0604020202020204" pitchFamily="34" charset="0"/>
                <a:cs typeface="Arial" panose="020B0604020202020204" pitchFamily="34" charset="0"/>
              </a:rPr>
              <a:t>ومنها معاناة من عولجوا بجرعات علاج كيماوي في المستشفيات.</a:t>
            </a:r>
          </a:p>
          <a:p>
            <a:pPr marR="0" lvl="0" rtl="1"/>
            <a:r>
              <a:rPr lang="ar-EG" b="0" i="0" u="none" strike="noStrike" baseline="0" smtClean="0">
                <a:latin typeface="Arial" panose="020B0604020202020204" pitchFamily="34" charset="0"/>
                <a:cs typeface="Arial" panose="020B0604020202020204" pitchFamily="34" charset="0"/>
              </a:rPr>
              <a:t>إقامة وتنظيم حملات من شأنها زيادة الطلب على مراكز الكشف المبكر عن السرطان لما لها من دور مهم في زيادة فرص النجاة والعلاج.</a:t>
            </a:r>
          </a:p>
          <a:p>
            <a:pPr marR="0" lvl="0" rtl="1"/>
            <a:r>
              <a:rPr lang="ar-EG" b="0" i="0" u="none" strike="noStrike" baseline="0" smtClean="0">
                <a:latin typeface="Arial" panose="020B0604020202020204" pitchFamily="34" charset="0"/>
                <a:cs typeface="Arial" panose="020B0604020202020204" pitchFamily="34" charset="0"/>
              </a:rPr>
              <a:t>نشر الأقوال والأقوال الطيبة التي تزيد ثقة المرضى بأنفسهم وقدرتهم على تجاوز هذه العقبة من خلال منصات وأدوات الاتصال الافتراضية بجميع اللغات.</a:t>
            </a:r>
          </a:p>
          <a:p>
            <a:pPr marR="0" lvl="0" rtl="1"/>
            <a:r>
              <a:rPr lang="ar-EG" b="0" i="0" u="none" strike="noStrike" baseline="0" smtClean="0">
                <a:latin typeface="Arial" panose="020B0604020202020204" pitchFamily="34" charset="0"/>
                <a:cs typeface="Arial" panose="020B0604020202020204" pitchFamily="34" charset="0"/>
              </a:rPr>
              <a:t>تضامناً مع النساء المصابات بسرطان الثدي، يربطون شريطاً وردياً، والذي يعتبر رمزاً لهذا المرض.</a:t>
            </a:r>
          </a:p>
          <a:p>
            <a:pPr marR="0" lvl="0" rtl="1"/>
            <a:r>
              <a:rPr lang="ar-EG" b="0" i="0" u="none" strike="noStrike" baseline="0" smtClean="0">
                <a:latin typeface="Arial" panose="020B0604020202020204" pitchFamily="34" charset="0"/>
                <a:cs typeface="Arial" panose="020B0604020202020204" pitchFamily="34" charset="0"/>
              </a:rPr>
              <a:t>تقديم مجموعة من الإجراءات الاحترازية لتعزيز مناعة الإنسان.</a:t>
            </a:r>
          </a:p>
          <a:p>
            <a:pPr marR="0" lvl="0" rtl="1"/>
            <a:r>
              <a:rPr lang="ar-EG" b="0" i="0" u="none" strike="noStrike" baseline="0" smtClean="0">
                <a:latin typeface="Arial" panose="020B0604020202020204" pitchFamily="34" charset="0"/>
                <a:cs typeface="Arial" panose="020B0604020202020204" pitchFamily="34" charset="0"/>
              </a:rPr>
              <a:t>بعد طرح المعدلات العالمية للزيادة في حدوث المرض في البلدان التي تم تعريفها على أنها أنظمة طبية متخلفة.</a:t>
            </a:r>
            <a:endParaRPr lang="en-US" b="0" i="0" u="none" strike="noStrike" baseline="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3282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EG" b="0" i="0" u="none" strike="noStrike" baseline="0" smtClean="0">
                <a:solidFill>
                  <a:srgbClr val="365F91"/>
                </a:solidFill>
                <a:latin typeface="Times New Roman" panose="02020603050405020304" pitchFamily="18" charset="0"/>
                <a:cs typeface="Times New Roman" panose="02020603050405020304" pitchFamily="18" charset="0"/>
              </a:rPr>
              <a:t>اجمل عبارات عن اليوم العالمي للسرطان</a:t>
            </a:r>
            <a:endParaRPr lang="en-US" b="0" i="0" u="none" strike="noStrike" baseline="0" smtClean="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85000" lnSpcReduction="20000"/>
          </a:bodyPr>
          <a:lstStyle/>
          <a:p>
            <a:pPr marR="0" lvl="0" rtl="1"/>
            <a:r>
              <a:rPr lang="ar-EG" b="0" i="0" u="none" strike="noStrike" baseline="0" smtClean="0">
                <a:latin typeface="Arial" panose="020B0604020202020204" pitchFamily="34" charset="0"/>
                <a:cs typeface="Arial" panose="020B0604020202020204" pitchFamily="34" charset="0"/>
              </a:rPr>
              <a:t>اليوم العالمي للسرطان هو يوم مخصص للمرض كلي القدرة.</a:t>
            </a:r>
          </a:p>
          <a:p>
            <a:pPr marR="0" lvl="0" rtl="1"/>
            <a:r>
              <a:rPr lang="ar-EG" b="0" i="0" u="none" strike="noStrike" baseline="0" smtClean="0">
                <a:latin typeface="Arial" panose="020B0604020202020204" pitchFamily="34" charset="0"/>
                <a:cs typeface="Arial" panose="020B0604020202020204" pitchFamily="34" charset="0"/>
              </a:rPr>
              <a:t>هذه هي الأمراض الجديدة لعام 2010، لكنها تنتشر في جميع أنحاء عالم الطعام والرياضة.</a:t>
            </a:r>
          </a:p>
          <a:p>
            <a:pPr marR="0" lvl="0" rtl="1"/>
            <a:r>
              <a:rPr lang="ar-EG" b="0" i="0" u="none" strike="noStrike" baseline="0" smtClean="0">
                <a:latin typeface="Arial" panose="020B0604020202020204" pitchFamily="34" charset="0"/>
                <a:cs typeface="Arial" panose="020B0604020202020204" pitchFamily="34" charset="0"/>
              </a:rPr>
              <a:t>هذا من الأيام العالمية التي نسلط فيها الضوء على آلام الذين عانوا من هذا المرض رحمهم الله جميعاً، ونقدم المساعدة المالية لاستكمال علاج كل منهم.</a:t>
            </a:r>
          </a:p>
          <a:p>
            <a:pPr marR="0" lvl="0" rtl="1"/>
            <a:r>
              <a:rPr lang="ar-EG" b="0" i="0" u="none" strike="noStrike" baseline="0" smtClean="0">
                <a:latin typeface="Arial" panose="020B0604020202020204" pitchFamily="34" charset="0"/>
                <a:cs typeface="Arial" panose="020B0604020202020204" pitchFamily="34" charset="0"/>
              </a:rPr>
              <a:t>لكن المريض من الخطوة الأولى حتى آخر جرعة من اللقاح من خلال الجمعيات الخيرية التي تقدم الدعم.</a:t>
            </a:r>
          </a:p>
          <a:p>
            <a:pPr marR="0" lvl="0" rtl="1"/>
            <a:r>
              <a:rPr lang="ar-EG" b="0" i="0" u="none" strike="noStrike" baseline="0" smtClean="0">
                <a:latin typeface="Arial" panose="020B0604020202020204" pitchFamily="34" charset="0"/>
                <a:cs typeface="Arial" panose="020B0604020202020204" pitchFamily="34" charset="0"/>
              </a:rPr>
              <a:t>حتى تهدأ، تسكب قلوبنا، لأن الله قد أوكل إليك عذابات لا يعرفها غيرك، فكن معينًا لهم الرحمن الرحيم.</a:t>
            </a:r>
          </a:p>
          <a:p>
            <a:pPr marR="0" lvl="0" rtl="1"/>
            <a:r>
              <a:rPr lang="ar-EG" b="0" i="0" u="none" strike="noStrike" baseline="0" smtClean="0">
                <a:latin typeface="Arial" panose="020B0604020202020204" pitchFamily="34" charset="0"/>
                <a:cs typeface="Arial" panose="020B0604020202020204" pitchFamily="34" charset="0"/>
              </a:rPr>
              <a:t>ولكن في الوقت الحالي، فإن الشفاء والمرض في يد الله القدير، لكننا الآن نعيش في جميع أنحاء العالم.</a:t>
            </a:r>
          </a:p>
          <a:p>
            <a:pPr marR="0" lvl="0" rtl="1"/>
            <a:r>
              <a:rPr lang="ar-EG" b="0" i="0" u="none" strike="noStrike" baseline="0" smtClean="0">
                <a:latin typeface="Arial" panose="020B0604020202020204" pitchFamily="34" charset="0"/>
                <a:cs typeface="Arial" panose="020B0604020202020204" pitchFamily="34" charset="0"/>
              </a:rPr>
              <a:t>هذا حدث دولي، ونهدف إلى الاستفادة من ساعاته لتقديم شخصيات بارزة تسلط الضوء على جزء من المجتمع وفقهم الله، وألهم الجميع لمساعدتهم.</a:t>
            </a:r>
          </a:p>
          <a:p>
            <a:pPr marR="0" lvl="0" rtl="1"/>
            <a:r>
              <a:rPr lang="ar-EG" b="0" i="0" u="none" strike="noStrike" baseline="0" smtClean="0">
                <a:latin typeface="Arial" panose="020B0604020202020204" pitchFamily="34" charset="0"/>
                <a:cs typeface="Arial" panose="020B0604020202020204" pitchFamily="34" charset="0"/>
              </a:rPr>
              <a:t>يتعلق الأمر بالقانون الإنساني في أفضل حالاته، والدفاع عن أولئك الذين يعانون من الألم.</a:t>
            </a:r>
          </a:p>
          <a:p>
            <a:pPr marR="0" lvl="0" rtl="1"/>
            <a:r>
              <a:rPr lang="ar-EG" b="0" i="0" u="none" strike="noStrike" baseline="0" smtClean="0">
                <a:latin typeface="Arial" panose="020B0604020202020204" pitchFamily="34" charset="0"/>
                <a:cs typeface="Arial" panose="020B0604020202020204" pitchFamily="34" charset="0"/>
              </a:rPr>
              <a:t>عدد مرضى السرطان الذين لا يستطيعون إكمال العلاج بسبب التكاليف الباهظة، لذلك ابحث عن الجمعيات الخيرية أحيانًا عن أسمائهم.</a:t>
            </a:r>
            <a:endParaRPr lang="en-US" b="0" i="0" u="none" strike="noStrike" baseline="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9121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EG" b="0" i="0" u="none" strike="noStrike" baseline="0" smtClean="0">
                <a:solidFill>
                  <a:srgbClr val="365F91"/>
                </a:solidFill>
                <a:latin typeface="Times New Roman" panose="02020603050405020304" pitchFamily="18" charset="0"/>
                <a:cs typeface="Times New Roman" panose="02020603050405020304" pitchFamily="18" charset="0"/>
              </a:rPr>
              <a:t>مقولات تشجيعية لمرضى السرطان</a:t>
            </a:r>
            <a:endParaRPr lang="en-US" b="0" i="0" u="none" strike="noStrike" baseline="0" smtClean="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32500" lnSpcReduction="20000"/>
          </a:bodyPr>
          <a:lstStyle/>
          <a:p>
            <a:pPr marR="0" lvl="0" rtl="1"/>
            <a:r>
              <a:rPr lang="ar-EG" b="0" i="0" u="none" strike="noStrike" baseline="0" smtClean="0">
                <a:latin typeface="Arial" panose="020B0604020202020204" pitchFamily="34" charset="0"/>
                <a:cs typeface="Arial" panose="020B0604020202020204" pitchFamily="34" charset="0"/>
              </a:rPr>
              <a:t>لا يمكن للسرطان أن يشل الحب، ولا يمكنه تحطيم الأمل، ولا يمكنه التغلب على الروح.</a:t>
            </a:r>
          </a:p>
          <a:p>
            <a:pPr marR="0" lvl="0" rtl="1"/>
            <a:r>
              <a:rPr lang="ar-EG" b="0" i="0" u="none" strike="noStrike" baseline="0" smtClean="0">
                <a:latin typeface="Arial" panose="020B0604020202020204" pitchFamily="34" charset="0"/>
                <a:cs typeface="Arial" panose="020B0604020202020204" pitchFamily="34" charset="0"/>
              </a:rPr>
              <a:t>غذي إيمانك وسوف تموت مخاوفك من الجوع.</a:t>
            </a:r>
          </a:p>
          <a:p>
            <a:pPr marR="0" lvl="0" rtl="1"/>
            <a:r>
              <a:rPr lang="ar-EG" b="0" i="0" u="none" strike="noStrike" baseline="0" smtClean="0">
                <a:latin typeface="Arial" panose="020B0604020202020204" pitchFamily="34" charset="0"/>
                <a:cs typeface="Arial" panose="020B0604020202020204" pitchFamily="34" charset="0"/>
              </a:rPr>
              <a:t>عندما نواجه صعوبات الحياة، يجب أن نتذكر أن خشب البلوط ينمو بقوة ضد الرياح المعاكسة وأن الماس يصنع تحت الضغط.</a:t>
            </a:r>
          </a:p>
          <a:p>
            <a:pPr marR="0" lvl="0" rtl="1"/>
            <a:r>
              <a:rPr lang="ar-EG" b="0" i="0" u="none" strike="noStrike" baseline="0" smtClean="0">
                <a:latin typeface="Arial" panose="020B0604020202020204" pitchFamily="34" charset="0"/>
                <a:cs typeface="Arial" panose="020B0604020202020204" pitchFamily="34" charset="0"/>
              </a:rPr>
              <a:t>الروح البشرية أقوى من أي شيء يمكن أن يحدث لها.</a:t>
            </a:r>
          </a:p>
          <a:p>
            <a:pPr marR="0" lvl="0" rtl="1"/>
            <a:r>
              <a:rPr lang="ar-EG" b="0" i="0" u="none" strike="noStrike" baseline="0" smtClean="0">
                <a:latin typeface="Arial" panose="020B0604020202020204" pitchFamily="34" charset="0"/>
                <a:cs typeface="Arial" panose="020B0604020202020204" pitchFamily="34" charset="0"/>
              </a:rPr>
              <a:t>خطوة بخطوة، افعل ما تستطيع، افعل ما تستطيع ودع الله يعتني بالباقي.</a:t>
            </a:r>
          </a:p>
          <a:p>
            <a:pPr marR="0" lvl="0" rtl="1"/>
            <a:r>
              <a:rPr lang="ar-EG" b="0" i="0" u="none" strike="noStrike" baseline="0" smtClean="0">
                <a:latin typeface="Arial" panose="020B0604020202020204" pitchFamily="34" charset="0"/>
                <a:cs typeface="Arial" panose="020B0604020202020204" pitchFamily="34" charset="0"/>
              </a:rPr>
              <a:t>بمجرد اختيار الأمل، كل شيء ممكن.</a:t>
            </a:r>
          </a:p>
          <a:p>
            <a:pPr marR="0" lvl="0" rtl="1"/>
            <a:r>
              <a:rPr lang="ar-EG" b="0" i="0" u="none" strike="noStrike" baseline="0" smtClean="0">
                <a:latin typeface="Arial" panose="020B0604020202020204" pitchFamily="34" charset="0"/>
                <a:cs typeface="Arial" panose="020B0604020202020204" pitchFamily="34" charset="0"/>
              </a:rPr>
              <a:t>لا تدع شيئًا يزعجك، لا يخيفك شيء، كل الأشياء ستمر، الله لا يتغير أبدًا، من يملك الله لا يفتقر إلى شيء.</a:t>
            </a:r>
          </a:p>
          <a:p>
            <a:pPr marR="0" lvl="0" rtl="1"/>
            <a:r>
              <a:rPr lang="ar-EG" b="0" i="0" u="none" strike="noStrike" baseline="0" smtClean="0">
                <a:latin typeface="Arial" panose="020B0604020202020204" pitchFamily="34" charset="0"/>
                <a:cs typeface="Arial" panose="020B0604020202020204" pitchFamily="34" charset="0"/>
              </a:rPr>
              <a:t>الحياة لا تتعلق بانتظار مرور العاصفة، إنها تتعلق بتعلم الرقص تحت المطر.</a:t>
            </a:r>
          </a:p>
          <a:p>
            <a:pPr marR="0" lvl="0" rtl="1"/>
            <a:r>
              <a:rPr lang="ar-EG" b="0" i="0" u="none" strike="noStrike" baseline="0" smtClean="0">
                <a:latin typeface="Arial" panose="020B0604020202020204" pitchFamily="34" charset="0"/>
                <a:cs typeface="Arial" panose="020B0604020202020204" pitchFamily="34" charset="0"/>
              </a:rPr>
              <a:t>لا تخجل من ندوبك، فهذا يعني ببساطة أنك كنت أقوى مما كان يحاول إيذائك.</a:t>
            </a:r>
          </a:p>
          <a:p>
            <a:pPr marR="0" lvl="0" rtl="1"/>
            <a:r>
              <a:rPr lang="ar-EG" b="0" i="0" u="none" strike="noStrike" baseline="0" smtClean="0">
                <a:latin typeface="Arial" panose="020B0604020202020204" pitchFamily="34" charset="0"/>
                <a:cs typeface="Arial" panose="020B0604020202020204" pitchFamily="34" charset="0"/>
              </a:rPr>
              <a:t>لم يعد الله بأيام بلا ألم، أو ضحك بلا حزن، أو شمس بلا مطر، لكنه وعد بالقوة لليوم، والراحة للدموع، والنور للطريق.</a:t>
            </a:r>
          </a:p>
          <a:p>
            <a:pPr marR="0" lvl="0" rtl="1"/>
            <a:r>
              <a:rPr lang="ar-EG" b="0" i="0" u="none" strike="noStrike" baseline="0" smtClean="0">
                <a:latin typeface="Arial" panose="020B0604020202020204" pitchFamily="34" charset="0"/>
                <a:cs typeface="Arial" panose="020B0604020202020204" pitchFamily="34" charset="0"/>
              </a:rPr>
              <a:t>صدق أنك تستطيع بينما أنت في منتصف الطريق.</a:t>
            </a:r>
          </a:p>
          <a:p>
            <a:pPr marR="0" lvl="0" rtl="1"/>
            <a:r>
              <a:rPr lang="ar-EG" b="0" i="0" u="none" strike="noStrike" baseline="0" smtClean="0">
                <a:latin typeface="Arial" panose="020B0604020202020204" pitchFamily="34" charset="0"/>
                <a:cs typeface="Arial" panose="020B0604020202020204" pitchFamily="34" charset="0"/>
              </a:rPr>
              <a:t>لا يوجد أشخاص عظماء في هذا العالم، فقط تحديات كبيرة يواجهها الناس العاديون.</a:t>
            </a:r>
          </a:p>
          <a:p>
            <a:pPr marR="0" lvl="0" rtl="1"/>
            <a:r>
              <a:rPr lang="ar-EG" b="0" i="0" u="none" strike="noStrike" baseline="0" smtClean="0">
                <a:latin typeface="Arial" panose="020B0604020202020204" pitchFamily="34" charset="0"/>
                <a:cs typeface="Arial" panose="020B0604020202020204" pitchFamily="34" charset="0"/>
              </a:rPr>
              <a:t>بغض النظر عما تقوله الإحصائيات، هناك دائمًا طريقة للبقاء على قيد الحياة.</a:t>
            </a:r>
          </a:p>
          <a:p>
            <a:pPr marR="0" lvl="0" rtl="1"/>
            <a:r>
              <a:rPr lang="ar-EG" b="0" i="0" u="none" strike="noStrike" baseline="0" smtClean="0">
                <a:latin typeface="Arial" panose="020B0604020202020204" pitchFamily="34" charset="0"/>
                <a:cs typeface="Arial" panose="020B0604020202020204" pitchFamily="34" charset="0"/>
              </a:rPr>
              <a:t>أنا لست هذا الشعر المتساقط، أنا لست هذا الجلد التالف، أنا الروح التي تعيش في الداخل.</a:t>
            </a:r>
          </a:p>
          <a:p>
            <a:pPr marR="0" lvl="0" rtl="1"/>
            <a:r>
              <a:rPr lang="ar-EG" b="0" i="0" u="none" strike="noStrike" baseline="0" smtClean="0">
                <a:latin typeface="Arial" panose="020B0604020202020204" pitchFamily="34" charset="0"/>
                <a:cs typeface="Arial" panose="020B0604020202020204" pitchFamily="34" charset="0"/>
              </a:rPr>
              <a:t>اقبل ما هو، اترك ما كان وآمن بما سيكون.</a:t>
            </a:r>
          </a:p>
          <a:p>
            <a:pPr marR="0" lvl="0" rtl="1"/>
            <a:r>
              <a:rPr lang="ar-EG" b="0" i="0" u="none" strike="noStrike" baseline="0" smtClean="0">
                <a:latin typeface="Arial" panose="020B0604020202020204" pitchFamily="34" charset="0"/>
                <a:cs typeface="Arial" panose="020B0604020202020204" pitchFamily="34" charset="0"/>
              </a:rPr>
              <a:t>قف في نورك وأشرق ساطعًا لأن هذه هي الطريقة التي تهزم بها الظلام.</a:t>
            </a:r>
          </a:p>
          <a:p>
            <a:pPr marR="0" lvl="0" rtl="1"/>
            <a:r>
              <a:rPr lang="ar-EG" b="0" i="0" u="none" strike="noStrike" baseline="0" smtClean="0">
                <a:latin typeface="Arial" panose="020B0604020202020204" pitchFamily="34" charset="0"/>
                <a:cs typeface="Arial" panose="020B0604020202020204" pitchFamily="34" charset="0"/>
              </a:rPr>
              <a:t>فقط عندما اعتقدت اليرقة أن العالم سينتهي، أصبحت فراشة.</a:t>
            </a:r>
          </a:p>
          <a:p>
            <a:pPr marR="0" lvl="0" rtl="1"/>
            <a:r>
              <a:rPr lang="ar-EG" b="0" i="0" u="none" strike="noStrike" baseline="0" smtClean="0">
                <a:latin typeface="Arial" panose="020B0604020202020204" pitchFamily="34" charset="0"/>
                <a:cs typeface="Arial" panose="020B0604020202020204" pitchFamily="34" charset="0"/>
              </a:rPr>
              <a:t>في بعض الأيام لن تكون هناك أغنية في قلبك، اغني على أي حال.</a:t>
            </a:r>
          </a:p>
          <a:p>
            <a:pPr marR="0" lvl="0" rtl="1"/>
            <a:r>
              <a:rPr lang="ar-EG" b="0" i="0" u="none" strike="noStrike" baseline="0" smtClean="0">
                <a:latin typeface="Arial" panose="020B0604020202020204" pitchFamily="34" charset="0"/>
                <a:cs typeface="Arial" panose="020B0604020202020204" pitchFamily="34" charset="0"/>
              </a:rPr>
              <a:t>يتعلق الأمر بالتركيز على القتال وليس الخوف.</a:t>
            </a:r>
            <a:endParaRPr lang="en-US" b="0" i="0" u="none" strike="noStrike" baseline="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598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EG" b="0" i="0" u="none" strike="noStrike" baseline="0" smtClean="0">
                <a:solidFill>
                  <a:srgbClr val="365F91"/>
                </a:solidFill>
                <a:latin typeface="Times New Roman" panose="02020603050405020304" pitchFamily="18" charset="0"/>
                <a:cs typeface="Times New Roman" panose="02020603050405020304" pitchFamily="18" charset="0"/>
              </a:rPr>
              <a:t>خواطر عن مرض السرطان تويتر</a:t>
            </a:r>
            <a:endParaRPr lang="en-US" b="0" i="0" u="none" strike="noStrike" baseline="0" smtClean="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55000" lnSpcReduction="20000"/>
          </a:bodyPr>
          <a:lstStyle/>
          <a:p>
            <a:pPr marR="0" lvl="0" rtl="1"/>
            <a:r>
              <a:rPr lang="ar-EG" b="0" i="0" u="none" strike="noStrike" baseline="0" smtClean="0">
                <a:latin typeface="Arial" panose="020B0604020202020204" pitchFamily="34" charset="0"/>
                <a:cs typeface="Arial" panose="020B0604020202020204" pitchFamily="34" charset="0"/>
              </a:rPr>
              <a:t>يجب أن نقبل الألم ونحرقه كوقود لرحلتنا.</a:t>
            </a:r>
          </a:p>
          <a:p>
            <a:pPr marR="0" lvl="0" rtl="1"/>
            <a:r>
              <a:rPr lang="ar-EG" b="0" i="0" u="none" strike="noStrike" baseline="0" smtClean="0">
                <a:latin typeface="Arial" panose="020B0604020202020204" pitchFamily="34" charset="0"/>
                <a:cs typeface="Arial" panose="020B0604020202020204" pitchFamily="34" charset="0"/>
              </a:rPr>
              <a:t>عندما تصل إلى نهاية الحبل، اربط عقدة واستمر.</a:t>
            </a:r>
          </a:p>
          <a:p>
            <a:pPr marR="0" lvl="0" rtl="1"/>
            <a:r>
              <a:rPr lang="ar-EG" b="0" i="0" u="none" strike="noStrike" baseline="0" smtClean="0">
                <a:latin typeface="Arial" panose="020B0604020202020204" pitchFamily="34" charset="0"/>
                <a:cs typeface="Arial" panose="020B0604020202020204" pitchFamily="34" charset="0"/>
              </a:rPr>
              <a:t>لا يمكننا توجيه الريح، لكن يمكننا ضبط الأشرعة.</a:t>
            </a:r>
          </a:p>
          <a:p>
            <a:pPr marR="0" lvl="0" rtl="1"/>
            <a:r>
              <a:rPr lang="ar-EG" b="0" i="0" u="none" strike="noStrike" baseline="0" smtClean="0">
                <a:latin typeface="Arial" panose="020B0604020202020204" pitchFamily="34" charset="0"/>
                <a:cs typeface="Arial" panose="020B0604020202020204" pitchFamily="34" charset="0"/>
              </a:rPr>
              <a:t>أنت أكثر شجاعة مما تعتقد، أقوى مما تبدو، أذكى مما تعتقد، ومرتين جميلة كما تخيلت.</a:t>
            </a:r>
          </a:p>
          <a:p>
            <a:pPr marR="0" lvl="0" rtl="1"/>
            <a:r>
              <a:rPr lang="ar-EG" b="0" i="0" u="none" strike="noStrike" baseline="0" smtClean="0">
                <a:latin typeface="Arial" panose="020B0604020202020204" pitchFamily="34" charset="0"/>
                <a:cs typeface="Arial" panose="020B0604020202020204" pitchFamily="34" charset="0"/>
              </a:rPr>
              <a:t>يمكن للسرطان أن يزيل كل قدراتي الجسدية، ولا يمكنه أن يمس عقلي أو قلبي أو روحي.</a:t>
            </a:r>
          </a:p>
          <a:p>
            <a:pPr marR="0" lvl="0" rtl="1"/>
            <a:r>
              <a:rPr lang="ar-EG" b="0" i="0" u="none" strike="noStrike" baseline="0" smtClean="0">
                <a:latin typeface="Arial" panose="020B0604020202020204" pitchFamily="34" charset="0"/>
                <a:cs typeface="Arial" panose="020B0604020202020204" pitchFamily="34" charset="0"/>
              </a:rPr>
              <a:t>الإيمان يجرؤ على تجاوز ما تراه العيون.</a:t>
            </a:r>
          </a:p>
          <a:p>
            <a:pPr marR="0" lvl="0" rtl="1"/>
            <a:r>
              <a:rPr lang="ar-EG" b="0" i="0" u="none" strike="noStrike" baseline="0" smtClean="0">
                <a:latin typeface="Arial" panose="020B0604020202020204" pitchFamily="34" charset="0"/>
                <a:cs typeface="Arial" panose="020B0604020202020204" pitchFamily="34" charset="0"/>
              </a:rPr>
              <a:t>الشجاعة لا تزمجر دائما، وأحيانًا تكون الشجاعة هي الصوت الخفيف في نهاية اليوم الذي يقول، سأحاول مرة أخرى غدًا.</a:t>
            </a:r>
          </a:p>
          <a:p>
            <a:pPr marR="0" lvl="0" rtl="1"/>
            <a:r>
              <a:rPr lang="ar-EG" b="0" i="0" u="none" strike="noStrike" baseline="0" smtClean="0">
                <a:latin typeface="Arial" panose="020B0604020202020204" pitchFamily="34" charset="0"/>
                <a:cs typeface="Arial" panose="020B0604020202020204" pitchFamily="34" charset="0"/>
              </a:rPr>
              <a:t>عندما تمطر ابحث عن أقواس قزح وعندما تصبح مظلمة ابحث عن النجوم.</a:t>
            </a:r>
          </a:p>
          <a:p>
            <a:pPr marR="0" lvl="0" rtl="1"/>
            <a:r>
              <a:rPr lang="ar-EG" b="0" i="0" u="none" strike="noStrike" baseline="0" smtClean="0">
                <a:latin typeface="Arial" panose="020B0604020202020204" pitchFamily="34" charset="0"/>
                <a:cs typeface="Arial" panose="020B0604020202020204" pitchFamily="34" charset="0"/>
              </a:rPr>
              <a:t>الحب والضحك هما من أكثر علاجات السرطان انتشارًا على هذا الكوكب.</a:t>
            </a:r>
          </a:p>
          <a:p>
            <a:pPr marR="0" lvl="0" rtl="1"/>
            <a:r>
              <a:rPr lang="ar-EG" b="0" i="0" u="none" strike="noStrike" baseline="0" smtClean="0">
                <a:latin typeface="Arial" panose="020B0604020202020204" pitchFamily="34" charset="0"/>
                <a:cs typeface="Arial" panose="020B0604020202020204" pitchFamily="34" charset="0"/>
              </a:rPr>
              <a:t>كل يوم أتحدى فيه وأتغلب على هذا السرطان هو انتصار لي.</a:t>
            </a:r>
          </a:p>
          <a:p>
            <a:pPr marR="0" lvl="0" rtl="1"/>
            <a:r>
              <a:rPr lang="ar-EG" b="0" i="0" u="none" strike="noStrike" baseline="0" smtClean="0">
                <a:latin typeface="Arial" panose="020B0604020202020204" pitchFamily="34" charset="0"/>
                <a:cs typeface="Arial" panose="020B0604020202020204" pitchFamily="34" charset="0"/>
              </a:rPr>
              <a:t>السرطان يفتح أبوابا كثيرة، قلبك من أهم الأشياء.</a:t>
            </a:r>
          </a:p>
          <a:p>
            <a:pPr marR="0" lvl="0" rtl="1"/>
            <a:r>
              <a:rPr lang="ar-EG" b="0" i="0" u="none" strike="noStrike" baseline="0" smtClean="0">
                <a:latin typeface="Arial" panose="020B0604020202020204" pitchFamily="34" charset="0"/>
                <a:cs typeface="Arial" panose="020B0604020202020204" pitchFamily="34" charset="0"/>
              </a:rPr>
              <a:t>وإذا غرقت روحي في الظلام، فسوف تشرق في نور كامل، لقد أحببت النجوم بشغف شديد لدرجة أنني لا أخاف الليل.</a:t>
            </a:r>
          </a:p>
          <a:p>
            <a:pPr marR="0" lvl="0" rtl="1"/>
            <a:r>
              <a:rPr lang="ar-EG" b="0" i="0" u="none" strike="noStrike" baseline="0" smtClean="0">
                <a:latin typeface="Arial" panose="020B0604020202020204" pitchFamily="34" charset="0"/>
                <a:cs typeface="Arial" panose="020B0604020202020204" pitchFamily="34" charset="0"/>
              </a:rPr>
              <a:t>بدون شعر، لا تزال الملكة ملكة.</a:t>
            </a:r>
          </a:p>
          <a:p>
            <a:pPr marR="0" lvl="0" rtl="1"/>
            <a:r>
              <a:rPr lang="ar-EG" b="0" i="0" u="none" strike="noStrike" baseline="0" smtClean="0">
                <a:latin typeface="Arial" panose="020B0604020202020204" pitchFamily="34" charset="0"/>
                <a:cs typeface="Arial" panose="020B0604020202020204" pitchFamily="34" charset="0"/>
              </a:rPr>
              <a:t>الأيام لا تحسب اجعل أيامك مهمة.</a:t>
            </a:r>
          </a:p>
          <a:p>
            <a:pPr marR="0" lvl="0" rtl="1"/>
            <a:r>
              <a:rPr lang="ar-EG" b="0" i="0" u="none" strike="noStrike" baseline="0" smtClean="0">
                <a:latin typeface="Arial" panose="020B0604020202020204" pitchFamily="34" charset="0"/>
                <a:cs typeface="Arial" panose="020B0604020202020204" pitchFamily="34" charset="0"/>
              </a:rPr>
              <a:t>لدينا خياران، طبيًا وعاطفيًا: الاستسلام أو القتال.</a:t>
            </a:r>
            <a:endParaRPr lang="en-US" b="0" i="0" u="none" strike="noStrike" baseline="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8462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EG" b="0" i="0" u="none" strike="noStrike" baseline="0" smtClean="0">
                <a:solidFill>
                  <a:srgbClr val="365F91"/>
                </a:solidFill>
                <a:latin typeface="Times New Roman" panose="02020603050405020304" pitchFamily="18" charset="0"/>
                <a:cs typeface="Times New Roman" panose="02020603050405020304" pitchFamily="18" charset="0"/>
              </a:rPr>
              <a:t>عبارات ملهمة لمرضى السرطان</a:t>
            </a:r>
            <a:endParaRPr lang="en-US" b="0" i="0" u="none" strike="noStrike" baseline="0" smtClean="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47500" lnSpcReduction="20000"/>
          </a:bodyPr>
          <a:lstStyle/>
          <a:p>
            <a:pPr marR="0" lvl="0" rtl="1"/>
            <a:r>
              <a:rPr lang="ar-EG" b="0" i="0" u="none" strike="noStrike" baseline="0" smtClean="0">
                <a:latin typeface="Arial" panose="020B0604020202020204" pitchFamily="34" charset="0"/>
                <a:cs typeface="Arial" panose="020B0604020202020204" pitchFamily="34" charset="0"/>
              </a:rPr>
              <a:t>تذكر إلى أي مدى وصلت وليس فقط إلى أي مدى يجب أن تذهب، قد لا تكون في المكان الذي تريد أن تكون فيه ولكنك لست في المكان الذي اعتدت أن تكون فيه.</a:t>
            </a:r>
          </a:p>
          <a:p>
            <a:pPr marR="0" lvl="0" rtl="1"/>
            <a:r>
              <a:rPr lang="ar-EG" b="0" i="0" u="none" strike="noStrike" baseline="0" smtClean="0">
                <a:latin typeface="Arial" panose="020B0604020202020204" pitchFamily="34" charset="0"/>
                <a:cs typeface="Arial" panose="020B0604020202020204" pitchFamily="34" charset="0"/>
              </a:rPr>
              <a:t>أحِط نفسك فقط بالأشخاص الذين سيرفعونك إلى أعلى.</a:t>
            </a:r>
          </a:p>
          <a:p>
            <a:pPr marR="0" lvl="0" rtl="1"/>
            <a:r>
              <a:rPr lang="ar-EG" b="0" i="0" u="none" strike="noStrike" baseline="0" smtClean="0">
                <a:latin typeface="Arial" panose="020B0604020202020204" pitchFamily="34" charset="0"/>
                <a:cs typeface="Arial" panose="020B0604020202020204" pitchFamily="34" charset="0"/>
              </a:rPr>
              <a:t>السرطان رحلة، لكنك على الطريق بمفردك، وهناك العديد من الأماكن للتوقف على طول الطريق والحصول على الطعام، عليك فقط أن تكون على استعداد لأخذها.</a:t>
            </a:r>
          </a:p>
          <a:p>
            <a:pPr marR="0" lvl="0" rtl="1"/>
            <a:r>
              <a:rPr lang="ar-EG" b="0" i="0" u="none" strike="noStrike" baseline="0" smtClean="0">
                <a:latin typeface="Arial" panose="020B0604020202020204" pitchFamily="34" charset="0"/>
                <a:cs typeface="Arial" panose="020B0604020202020204" pitchFamily="34" charset="0"/>
              </a:rPr>
              <a:t>الأمل هو العيش بشجاعة وثقة وليس خوف.</a:t>
            </a:r>
          </a:p>
          <a:p>
            <a:pPr marR="0" lvl="0" rtl="1"/>
            <a:r>
              <a:rPr lang="ar-EG" b="0" i="0" u="none" strike="noStrike" baseline="0" smtClean="0">
                <a:latin typeface="Arial" panose="020B0604020202020204" pitchFamily="34" charset="0"/>
                <a:cs typeface="Arial" panose="020B0604020202020204" pitchFamily="34" charset="0"/>
              </a:rPr>
              <a:t>قد لا تكون الحياة هي الحفلة التي كنا نأمل أن تكون، لكن بينما نحن هنا، يجب أن نرقص.</a:t>
            </a:r>
          </a:p>
          <a:p>
            <a:pPr marR="0" lvl="0" rtl="1"/>
            <a:r>
              <a:rPr lang="ar-EG" b="0" i="0" u="none" strike="noStrike" baseline="0" smtClean="0">
                <a:latin typeface="Arial" panose="020B0604020202020204" pitchFamily="34" charset="0"/>
                <a:cs typeface="Arial" panose="020B0604020202020204" pitchFamily="34" charset="0"/>
              </a:rPr>
              <a:t>لا تدع الألم يحددك، دعه يصوغك.</a:t>
            </a:r>
          </a:p>
          <a:p>
            <a:pPr marR="0" lvl="0" rtl="1"/>
            <a:r>
              <a:rPr lang="ar-EG" b="0" i="0" u="none" strike="noStrike" baseline="0" smtClean="0">
                <a:latin typeface="Arial" panose="020B0604020202020204" pitchFamily="34" charset="0"/>
                <a:cs typeface="Arial" panose="020B0604020202020204" pitchFamily="34" charset="0"/>
              </a:rPr>
              <a:t>في أي لحظة، لديك القوة لتقول إن هذه ليست الطريقة التي ستنتهي بها القصة.</a:t>
            </a:r>
          </a:p>
          <a:p>
            <a:pPr marR="0" lvl="0" rtl="1"/>
            <a:r>
              <a:rPr lang="ar-EG" b="0" i="0" u="none" strike="noStrike" baseline="0" smtClean="0">
                <a:latin typeface="Arial" panose="020B0604020202020204" pitchFamily="34" charset="0"/>
                <a:cs typeface="Arial" panose="020B0604020202020204" pitchFamily="34" charset="0"/>
              </a:rPr>
              <a:t>الخوف شيء، لكن السماح للخوف بجذب ذيلك والتأرجح معك شيء آخر.</a:t>
            </a:r>
          </a:p>
          <a:p>
            <a:pPr marR="0" lvl="0" rtl="1"/>
            <a:r>
              <a:rPr lang="ar-EG" b="0" i="0" u="none" strike="noStrike" baseline="0" smtClean="0">
                <a:latin typeface="Arial" panose="020B0604020202020204" pitchFamily="34" charset="0"/>
                <a:cs typeface="Arial" panose="020B0604020202020204" pitchFamily="34" charset="0"/>
              </a:rPr>
              <a:t>لا يعني الإيمان دائمًا أن الله يغير وضعك، ولكنه يعني أحيانًا أن الله يغيرك.</a:t>
            </a:r>
          </a:p>
          <a:p>
            <a:pPr marR="0" lvl="0" rtl="1"/>
            <a:r>
              <a:rPr lang="ar-EG" b="0" i="0" u="none" strike="noStrike" baseline="0" smtClean="0">
                <a:latin typeface="Arial" panose="020B0604020202020204" pitchFamily="34" charset="0"/>
                <a:cs typeface="Arial" panose="020B0604020202020204" pitchFamily="34" charset="0"/>
              </a:rPr>
              <a:t>سيكون السرطان مجرد فصل في حياتك وليس القصة بأكملها.</a:t>
            </a:r>
          </a:p>
          <a:p>
            <a:pPr marR="0" lvl="0" rtl="1"/>
            <a:r>
              <a:rPr lang="ar-EG" b="0" i="0" u="none" strike="noStrike" baseline="0" smtClean="0">
                <a:latin typeface="Arial" panose="020B0604020202020204" pitchFamily="34" charset="0"/>
                <a:cs typeface="Arial" panose="020B0604020202020204" pitchFamily="34" charset="0"/>
              </a:rPr>
              <a:t>تولد القوة في الصمت العميق لقلوب طويلة الأناة، وليس في خضم الفرح.</a:t>
            </a:r>
          </a:p>
          <a:p>
            <a:pPr marR="0" lvl="0" rtl="1"/>
            <a:r>
              <a:rPr lang="ar-EG" b="0" i="0" u="none" strike="noStrike" baseline="0" smtClean="0">
                <a:latin typeface="Arial" panose="020B0604020202020204" pitchFamily="34" charset="0"/>
                <a:cs typeface="Arial" panose="020B0604020202020204" pitchFamily="34" charset="0"/>
              </a:rPr>
              <a:t>حافظ على وجهك لأشعة الشمس ولا يمكنك رؤية الظل أبدًا.</a:t>
            </a:r>
          </a:p>
          <a:p>
            <a:pPr marR="0" lvl="0" rtl="1"/>
            <a:r>
              <a:rPr lang="ar-EG" b="0" i="0" u="none" strike="noStrike" baseline="0" smtClean="0">
                <a:latin typeface="Arial" panose="020B0604020202020204" pitchFamily="34" charset="0"/>
                <a:cs typeface="Arial" panose="020B0604020202020204" pitchFamily="34" charset="0"/>
              </a:rPr>
              <a:t>يمكن أن تؤدي الطرق الصعبة إلى وجهات جميلة.</a:t>
            </a:r>
          </a:p>
          <a:p>
            <a:pPr marR="0" lvl="0" rtl="1"/>
            <a:r>
              <a:rPr lang="ar-EG" b="0" i="0" u="none" strike="noStrike" baseline="0" smtClean="0">
                <a:latin typeface="Arial" panose="020B0604020202020204" pitchFamily="34" charset="0"/>
                <a:cs typeface="Arial" panose="020B0604020202020204" pitchFamily="34" charset="0"/>
              </a:rPr>
              <a:t>قبول الموت والسرطان لا يعني أنني كنت أنوي الاستسلام، بل على العكس، كنت على استعداد لمحاربة السرطان ليس خوفًا من الموت ولكن بدافع الفرح في الحياة.</a:t>
            </a:r>
          </a:p>
          <a:p>
            <a:pPr marR="0" lvl="0" rtl="1"/>
            <a:r>
              <a:rPr lang="ar-EG" b="0" i="0" u="none" strike="noStrike" baseline="0" smtClean="0">
                <a:latin typeface="Arial" panose="020B0604020202020204" pitchFamily="34" charset="0"/>
                <a:cs typeface="Arial" panose="020B0604020202020204" pitchFamily="34" charset="0"/>
              </a:rPr>
              <a:t>إذا كنت لا تحب شيئًا ما، فقم بتغييره، إذا كنت لا تستطيع تغييره، فغير موقفك.</a:t>
            </a:r>
          </a:p>
          <a:p>
            <a:pPr marR="0" lvl="0" rtl="1"/>
            <a:r>
              <a:rPr lang="ar-EG" b="0" i="0" u="none" strike="noStrike" baseline="0" smtClean="0">
                <a:latin typeface="Arial" panose="020B0604020202020204" pitchFamily="34" charset="0"/>
                <a:cs typeface="Arial" panose="020B0604020202020204" pitchFamily="34" charset="0"/>
              </a:rPr>
              <a:t>كن قوياً، وكن شجاعاً، وكن جميلاً، وآمن أن كل شيء ممكن عندما يكون لديك الأشخاص المناسبون لدعمك.</a:t>
            </a:r>
            <a:endParaRPr lang="en-US" b="0" i="0" u="none" strike="noStrike" baseline="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2881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EG" b="0" i="0" u="none" strike="noStrike" baseline="0" smtClean="0">
                <a:solidFill>
                  <a:srgbClr val="365F91"/>
                </a:solidFill>
                <a:latin typeface="Times New Roman" panose="02020603050405020304" pitchFamily="18" charset="0"/>
                <a:cs typeface="Times New Roman" panose="02020603050405020304" pitchFamily="18" charset="0"/>
              </a:rPr>
              <a:t>كلمة دعم لمرضى السرطان</a:t>
            </a:r>
            <a:endParaRPr lang="en-US" b="0" i="0" u="none" strike="noStrike" baseline="0" smtClean="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25000" lnSpcReduction="20000"/>
          </a:bodyPr>
          <a:lstStyle/>
          <a:p>
            <a:pPr marR="0" lvl="0" rtl="1"/>
            <a:r>
              <a:rPr lang="ar-EG" b="0" i="0" u="none" strike="noStrike" baseline="0" smtClean="0">
                <a:latin typeface="Arial" panose="020B0604020202020204" pitchFamily="34" charset="0"/>
                <a:cs typeface="Arial" panose="020B0604020202020204" pitchFamily="34" charset="0"/>
              </a:rPr>
              <a:t>كل جرح له ندبة وكل ندبة تحكي قصة ، قصة تقول: نجوت.</a:t>
            </a:r>
          </a:p>
          <a:p>
            <a:pPr marR="0" lvl="0" rtl="1"/>
            <a:r>
              <a:rPr lang="ar-EG" b="0" i="0" u="none" strike="noStrike" baseline="0" smtClean="0">
                <a:latin typeface="Arial" panose="020B0604020202020204" pitchFamily="34" charset="0"/>
                <a:cs typeface="Arial" panose="020B0604020202020204" pitchFamily="34" charset="0"/>
              </a:rPr>
              <a:t>لا يمكنك إيقاف الأمواج ولكن يمكنك تعلم ركوب الأمواج.</a:t>
            </a:r>
          </a:p>
          <a:p>
            <a:pPr marR="0" lvl="0" rtl="1"/>
            <a:r>
              <a:rPr lang="ar-EG" b="0" i="0" u="none" strike="noStrike" baseline="0" smtClean="0">
                <a:latin typeface="Arial" panose="020B0604020202020204" pitchFamily="34" charset="0"/>
                <a:cs typeface="Arial" panose="020B0604020202020204" pitchFamily="34" charset="0"/>
              </a:rPr>
              <a:t>عندما تستنفد كل الاحتمالات، تذكر هذا لم تفعل.</a:t>
            </a:r>
          </a:p>
          <a:p>
            <a:pPr marR="0" lvl="0" rtl="1"/>
            <a:r>
              <a:rPr lang="ar-EG" b="0" i="0" u="none" strike="noStrike" baseline="0" smtClean="0">
                <a:latin typeface="Arial" panose="020B0604020202020204" pitchFamily="34" charset="0"/>
                <a:cs typeface="Arial" panose="020B0604020202020204" pitchFamily="34" charset="0"/>
              </a:rPr>
              <a:t>الأمل هو قوة الفرح في الظروف التي نعرف أنها ميؤوس منها.</a:t>
            </a:r>
          </a:p>
          <a:p>
            <a:pPr marR="0" lvl="0" rtl="1"/>
            <a:r>
              <a:rPr lang="ar-EG" b="0" i="0" u="none" strike="noStrike" baseline="0" smtClean="0">
                <a:latin typeface="Arial" panose="020B0604020202020204" pitchFamily="34" charset="0"/>
                <a:cs typeface="Arial" panose="020B0604020202020204" pitchFamily="34" charset="0"/>
              </a:rPr>
              <a:t>أحيانا حتى أن تعيش هو تصرف شجاع.</a:t>
            </a:r>
          </a:p>
          <a:p>
            <a:pPr marR="0" lvl="0" rtl="1"/>
            <a:r>
              <a:rPr lang="ar-EG" b="0" i="0" u="none" strike="noStrike" baseline="0" smtClean="0">
                <a:latin typeface="Arial" panose="020B0604020202020204" pitchFamily="34" charset="0"/>
                <a:cs typeface="Arial" panose="020B0604020202020204" pitchFamily="34" charset="0"/>
              </a:rPr>
              <a:t>أنت لا تعرف أبدًا مدى قوتك حتى تكون قويًا هو خيارك الوحيد.</a:t>
            </a:r>
          </a:p>
          <a:p>
            <a:pPr marR="0" lvl="0" rtl="1"/>
            <a:r>
              <a:rPr lang="ar-EG" b="0" i="0" u="none" strike="noStrike" baseline="0" smtClean="0">
                <a:latin typeface="Arial" panose="020B0604020202020204" pitchFamily="34" charset="0"/>
                <a:cs typeface="Arial" panose="020B0604020202020204" pitchFamily="34" charset="0"/>
              </a:rPr>
              <a:t>قبل كل شيء، السرطان ممارسة روحية تعلمني الإيمان والمرونة.</a:t>
            </a:r>
          </a:p>
          <a:p>
            <a:pPr marR="0" lvl="0" rtl="1"/>
            <a:r>
              <a:rPr lang="ar-EG" b="0" i="0" u="none" strike="noStrike" baseline="0" smtClean="0">
                <a:latin typeface="Arial" panose="020B0604020202020204" pitchFamily="34" charset="0"/>
                <a:cs typeface="Arial" panose="020B0604020202020204" pitchFamily="34" charset="0"/>
              </a:rPr>
              <a:t>ربما بدأ السرطان المعركة، لكنني سأنهيها.</a:t>
            </a:r>
          </a:p>
          <a:p>
            <a:pPr marR="0" lvl="0" rtl="1"/>
            <a:r>
              <a:rPr lang="ar-EG" b="0" i="0" u="none" strike="noStrike" baseline="0" smtClean="0">
                <a:latin typeface="Arial" panose="020B0604020202020204" pitchFamily="34" charset="0"/>
                <a:cs typeface="Arial" panose="020B0604020202020204" pitchFamily="34" charset="0"/>
              </a:rPr>
              <a:t>الشجاعة ليست غياب الخوف، بل الحكم على أن شيئًا آخر أهم من الخوف.</a:t>
            </a:r>
          </a:p>
          <a:p>
            <a:pPr marR="0" lvl="0" rtl="1"/>
            <a:r>
              <a:rPr lang="ar-EG" b="0" i="0" u="none" strike="noStrike" baseline="0" smtClean="0">
                <a:latin typeface="Arial" panose="020B0604020202020204" pitchFamily="34" charset="0"/>
                <a:cs typeface="Arial" panose="020B0604020202020204" pitchFamily="34" charset="0"/>
              </a:rPr>
              <a:t>تحتاج إلى قضاء بعض الوقت في الزحف بمفردك عبر الظلال لتقدير حقًا ما يشبه الوقوف في الشمس.</a:t>
            </a:r>
          </a:p>
          <a:p>
            <a:pPr marR="0" lvl="0" rtl="1"/>
            <a:r>
              <a:rPr lang="ar-EG" b="0" i="0" u="none" strike="noStrike" baseline="0" smtClean="0">
                <a:latin typeface="Arial" panose="020B0604020202020204" pitchFamily="34" charset="0"/>
                <a:cs typeface="Arial" panose="020B0604020202020204" pitchFamily="34" charset="0"/>
              </a:rPr>
              <a:t>اليوم نقاتل وغدا نقاتل في اليوم التالي نقاتل. وإذا كان هذا المرض يتآمر على جلدنا، فمن الأفضل أن تحضر وجبة، لأن الأمر سيستغرق يومًا طويلًا للقيام بذلك.</a:t>
            </a:r>
          </a:p>
          <a:p>
            <a:pPr marR="0" lvl="0" rtl="1"/>
            <a:r>
              <a:rPr lang="ar-EG" b="0" i="0" u="none" strike="noStrike" baseline="0" smtClean="0">
                <a:latin typeface="Arial" panose="020B0604020202020204" pitchFamily="34" charset="0"/>
                <a:cs typeface="Arial" panose="020B0604020202020204" pitchFamily="34" charset="0"/>
              </a:rPr>
              <a:t>فقط في الظلام تستطيع أن ترى النجوم.</a:t>
            </a:r>
          </a:p>
          <a:p>
            <a:pPr marR="0" lvl="0" rtl="1"/>
            <a:r>
              <a:rPr lang="ar-EG" b="0" i="0" u="none" strike="noStrike" baseline="0" smtClean="0">
                <a:latin typeface="Arial" panose="020B0604020202020204" pitchFamily="34" charset="0"/>
                <a:cs typeface="Arial" panose="020B0604020202020204" pitchFamily="34" charset="0"/>
              </a:rPr>
              <a:t>كل ما لدينا هو الأمل ونتشبث به كل يوم.</a:t>
            </a:r>
          </a:p>
          <a:p>
            <a:pPr marR="0" lvl="0" rtl="1"/>
            <a:r>
              <a:rPr lang="ar-EG" b="0" i="0" u="none" strike="noStrike" baseline="0" smtClean="0">
                <a:latin typeface="Arial" panose="020B0604020202020204" pitchFamily="34" charset="0"/>
                <a:cs typeface="Arial" panose="020B0604020202020204" pitchFamily="34" charset="0"/>
              </a:rPr>
              <a:t>عليك أن تقاتل، لأنك إذا لم تفعل، فإنك تترك الخصم يفوز.</a:t>
            </a:r>
          </a:p>
          <a:p>
            <a:pPr marR="0" lvl="0" rtl="1"/>
            <a:r>
              <a:rPr lang="ar-EG" b="0" i="0" u="none" strike="noStrike" baseline="0" smtClean="0">
                <a:latin typeface="Arial" panose="020B0604020202020204" pitchFamily="34" charset="0"/>
                <a:cs typeface="Arial" panose="020B0604020202020204" pitchFamily="34" charset="0"/>
              </a:rPr>
              <a:t>تكتسب القوة والشجاعة والثقة من خلال كل تجربة حيث تتوقف حقًا لتبدو الخوف في وجهك.</a:t>
            </a:r>
          </a:p>
          <a:p>
            <a:pPr marR="0" lvl="0" rtl="1"/>
            <a:r>
              <a:rPr lang="ar-EG" b="0" i="0" u="none" strike="noStrike" baseline="0" smtClean="0">
                <a:latin typeface="Arial" panose="020B0604020202020204" pitchFamily="34" charset="0"/>
                <a:cs typeface="Arial" panose="020B0604020202020204" pitchFamily="34" charset="0"/>
              </a:rPr>
              <a:t>يجب أن تفعل الشيء الذي تعتقد أنه لا يمكنك القيام به.</a:t>
            </a:r>
          </a:p>
          <a:p>
            <a:pPr marR="0" lvl="0" rtl="1"/>
            <a:r>
              <a:rPr lang="ar-EG" b="0" i="0" u="none" strike="noStrike" baseline="0" smtClean="0">
                <a:latin typeface="Arial" panose="020B0604020202020204" pitchFamily="34" charset="0"/>
                <a:cs typeface="Arial" panose="020B0604020202020204" pitchFamily="34" charset="0"/>
              </a:rPr>
              <a:t>لسؤال حياتك أنت الجواب الوحيد لمشاكل حياتك أنت الحل الوحيد.</a:t>
            </a:r>
          </a:p>
          <a:p>
            <a:pPr marR="0" lvl="0" rtl="1"/>
            <a:r>
              <a:rPr lang="ar-EG" b="0" i="0" u="none" strike="noStrike" baseline="0" smtClean="0">
                <a:latin typeface="Arial" panose="020B0604020202020204" pitchFamily="34" charset="0"/>
                <a:cs typeface="Arial" panose="020B0604020202020204" pitchFamily="34" charset="0"/>
              </a:rPr>
              <a:t>صديقي، ليس ما يأخذونه منك هو المهم، إنه ما تفعله بما تبقى لديك.</a:t>
            </a:r>
          </a:p>
          <a:p>
            <a:pPr marR="0" lvl="0" rtl="1"/>
            <a:r>
              <a:rPr lang="ar-EG" b="0" i="0" u="none" strike="noStrike" baseline="0" smtClean="0">
                <a:latin typeface="Arial" panose="020B0604020202020204" pitchFamily="34" charset="0"/>
                <a:cs typeface="Arial" panose="020B0604020202020204" pitchFamily="34" charset="0"/>
              </a:rPr>
              <a:t>إذا زرع الخوف فيقوى، وإذا زرع الإيمان يتسلط.</a:t>
            </a:r>
          </a:p>
          <a:p>
            <a:pPr marR="0" lvl="0" rtl="1"/>
            <a:r>
              <a:rPr lang="ar-EG" b="0" i="0" u="none" strike="noStrike" baseline="0" smtClean="0">
                <a:latin typeface="Arial" panose="020B0604020202020204" pitchFamily="34" charset="0"/>
                <a:cs typeface="Arial" panose="020B0604020202020204" pitchFamily="34" charset="0"/>
              </a:rPr>
              <a:t>ليس العبء الذي يكسرك، إنه الطريقة التي تحمل بها.</a:t>
            </a:r>
          </a:p>
          <a:p>
            <a:pPr marR="0" lvl="0" rtl="1"/>
            <a:r>
              <a:rPr lang="ar-EG" b="0" i="0" u="none" strike="noStrike" baseline="0" smtClean="0">
                <a:latin typeface="Arial" panose="020B0604020202020204" pitchFamily="34" charset="0"/>
                <a:cs typeface="Arial" panose="020B0604020202020204" pitchFamily="34" charset="0"/>
              </a:rPr>
              <a:t>تم تخصيص هذا الجبل لك، لتظهر للآخرين أنه يمكنك تحريكه.</a:t>
            </a:r>
            <a:endParaRPr lang="en-US" b="0" i="0" u="none" strike="noStrike" baseline="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4628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EG" b="0" i="0" u="none" strike="noStrike" baseline="0" smtClean="0">
                <a:solidFill>
                  <a:srgbClr val="365F91"/>
                </a:solidFill>
                <a:latin typeface="Times New Roman" panose="02020603050405020304" pitchFamily="18" charset="0"/>
                <a:cs typeface="Times New Roman" panose="02020603050405020304" pitchFamily="18" charset="0"/>
              </a:rPr>
              <a:t>كلمات تضامن مع مرضى السرطان</a:t>
            </a:r>
            <a:endParaRPr lang="en-US" b="0" i="0" u="none" strike="noStrike" baseline="0" smtClean="0">
              <a:solidFill>
                <a:srgbClr val="365F9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fontScale="47500" lnSpcReduction="20000"/>
          </a:bodyPr>
          <a:lstStyle/>
          <a:p>
            <a:pPr marR="0" lvl="0" rtl="1"/>
            <a:r>
              <a:rPr lang="ar-EG" b="0" i="0" u="none" strike="noStrike" baseline="0" smtClean="0">
                <a:latin typeface="Arial" panose="020B0604020202020204" pitchFamily="34" charset="0"/>
                <a:cs typeface="Arial" panose="020B0604020202020204" pitchFamily="34" charset="0"/>
              </a:rPr>
              <a:t>اليوم العالمي للسرطان هو اليوم الذي نقف فيه مع هؤلاء الأبطال الذين كانوا راضين عن مشيئة الله، أي الذين حاربوا المرض بكل قوتهم.</a:t>
            </a:r>
          </a:p>
          <a:p>
            <a:pPr marR="0" lvl="0" rtl="1"/>
            <a:r>
              <a:rPr lang="ar-EG" b="0" i="0" u="none" strike="noStrike" baseline="0" smtClean="0">
                <a:latin typeface="Arial" panose="020B0604020202020204" pitchFamily="34" charset="0"/>
                <a:cs typeface="Arial" panose="020B0604020202020204" pitchFamily="34" charset="0"/>
              </a:rPr>
              <a:t>اللهم توكل عليك اوجاعهم وآلامهم فكن لهم نصيبا وعينا.</a:t>
            </a:r>
          </a:p>
          <a:p>
            <a:pPr marR="0" lvl="0" rtl="1"/>
            <a:r>
              <a:rPr lang="ar-EG" b="0" i="0" u="none" strike="noStrike" baseline="0" smtClean="0">
                <a:latin typeface="Arial" panose="020B0604020202020204" pitchFamily="34" charset="0"/>
                <a:cs typeface="Arial" panose="020B0604020202020204" pitchFamily="34" charset="0"/>
              </a:rPr>
              <a:t>ويؤكد اليوم العالمي للسرطان خطورة هذا المرض وإمكانية تفاديه ببناء المناعة من خلال نظام متكامل من الحمية والتمارين الرياضية وغيرها.</a:t>
            </a:r>
          </a:p>
          <a:p>
            <a:pPr marR="0" lvl="0" rtl="1"/>
            <a:r>
              <a:rPr lang="ar-EG" b="0" i="0" u="none" strike="noStrike" baseline="0" smtClean="0">
                <a:latin typeface="Arial" panose="020B0604020202020204" pitchFamily="34" charset="0"/>
                <a:cs typeface="Arial" panose="020B0604020202020204" pitchFamily="34" charset="0"/>
              </a:rPr>
              <a:t>يعد السرطان من أمراض العصر، مع ارتفاع معدلات الإصابة على مدار العشرين عامًا الماضية.</a:t>
            </a:r>
          </a:p>
          <a:p>
            <a:pPr marR="0" lvl="0" rtl="1"/>
            <a:r>
              <a:rPr lang="ar-EG" b="0" i="0" u="none" strike="noStrike" baseline="0" smtClean="0">
                <a:latin typeface="Arial" panose="020B0604020202020204" pitchFamily="34" charset="0"/>
                <a:cs typeface="Arial" panose="020B0604020202020204" pitchFamily="34" charset="0"/>
              </a:rPr>
              <a:t>مما يستلزم قيام المنظمات العالمية بتعزيز تأثير التنبيهات العالمية على المرض.</a:t>
            </a:r>
          </a:p>
          <a:p>
            <a:pPr marR="0" lvl="0" rtl="1"/>
            <a:r>
              <a:rPr lang="ar-EG" b="0" i="0" u="none" strike="noStrike" baseline="0" smtClean="0">
                <a:latin typeface="Arial" panose="020B0604020202020204" pitchFamily="34" charset="0"/>
                <a:cs typeface="Arial" panose="020B0604020202020204" pitchFamily="34" charset="0"/>
              </a:rPr>
              <a:t>إنه أحد الأيام العالمية التي نسلط فيها الضوء على آلام المصابين بهذا المرض رحمهم الله جميعًا، ونقدم الدعم المالي لاستكمال العلاج لكل منهم.</a:t>
            </a:r>
          </a:p>
          <a:p>
            <a:pPr marR="0" lvl="0" rtl="1"/>
            <a:r>
              <a:rPr lang="ar-EG" b="0" i="0" u="none" strike="noStrike" baseline="0" smtClean="0">
                <a:latin typeface="Arial" panose="020B0604020202020204" pitchFamily="34" charset="0"/>
                <a:cs typeface="Arial" panose="020B0604020202020204" pitchFamily="34" charset="0"/>
              </a:rPr>
              <a:t>مريض السرطان هو أب لعائلة، ومريض السرطان أم محبة ومميزة. </a:t>
            </a:r>
          </a:p>
          <a:p>
            <a:pPr marR="0" lvl="0" rtl="1"/>
            <a:r>
              <a:rPr lang="ar-EG" b="0" i="0" u="none" strike="noStrike" baseline="0" smtClean="0">
                <a:latin typeface="Arial" panose="020B0604020202020204" pitchFamily="34" charset="0"/>
                <a:cs typeface="Arial" panose="020B0604020202020204" pitchFamily="34" charset="0"/>
              </a:rPr>
              <a:t>دعونا نقف إلى جانبه من الخطوة الأولى إلى آخر جرعة لقاح من خلال الجمعيات الخيرية التي تدعمه.</a:t>
            </a:r>
          </a:p>
          <a:p>
            <a:pPr marR="0" lvl="0" rtl="1"/>
            <a:r>
              <a:rPr lang="ar-EG" b="0" i="0" u="none" strike="noStrike" baseline="0" smtClean="0">
                <a:latin typeface="Arial" panose="020B0604020202020204" pitchFamily="34" charset="0"/>
                <a:cs typeface="Arial" panose="020B0604020202020204" pitchFamily="34" charset="0"/>
              </a:rPr>
              <a:t>وقول يوم قيامتنا، دعونا نحترم هذه القلوب القوية والشجاعة التي تقاوم الألم، لنثبت لنا أنها للخلاص رضي الله عنها.</a:t>
            </a:r>
          </a:p>
          <a:p>
            <a:pPr marR="0" lvl="0" rtl="1"/>
            <a:r>
              <a:rPr lang="ar-EG" b="0" i="0" u="none" strike="noStrike" baseline="0" smtClean="0">
                <a:latin typeface="Arial" panose="020B0604020202020204" pitchFamily="34" charset="0"/>
                <a:cs typeface="Arial" panose="020B0604020202020204" pitchFamily="34" charset="0"/>
              </a:rPr>
              <a:t>اليوم العالمي للسرطان هو يوم تتحد فيه البشرية للاعتناء ببعضها البعض.</a:t>
            </a:r>
          </a:p>
          <a:p>
            <a:pPr marR="0" lvl="0" rtl="1"/>
            <a:r>
              <a:rPr lang="ar-EG" b="0" i="0" u="none" strike="noStrike" baseline="0" smtClean="0">
                <a:latin typeface="Arial" panose="020B0604020202020204" pitchFamily="34" charset="0"/>
                <a:cs typeface="Arial" panose="020B0604020202020204" pitchFamily="34" charset="0"/>
              </a:rPr>
              <a:t>ليس لدينا سوى الآخرين لدعم الجنس البشري.</a:t>
            </a:r>
          </a:p>
          <a:p>
            <a:pPr marR="0" lvl="0" rtl="1"/>
            <a:r>
              <a:rPr lang="ar-EG" b="0" i="0" u="none" strike="noStrike" baseline="0" smtClean="0">
                <a:latin typeface="Arial" panose="020B0604020202020204" pitchFamily="34" charset="0"/>
                <a:cs typeface="Arial" panose="020B0604020202020204" pitchFamily="34" charset="0"/>
              </a:rPr>
              <a:t>أتمنى أن تكون بصحة جيدة الترجمة اليوم العالمي للسرطان هو يوم تجتمع فيه البشرية لتعتني ببعضها البعض.</a:t>
            </a:r>
          </a:p>
          <a:p>
            <a:pPr marR="0" lvl="0" rtl="1"/>
            <a:r>
              <a:rPr lang="ar-EG" b="0" i="0" u="none" strike="noStrike" baseline="0" smtClean="0">
                <a:latin typeface="Arial" panose="020B0604020202020204" pitchFamily="34" charset="0"/>
                <a:cs typeface="Arial" panose="020B0604020202020204" pitchFamily="34" charset="0"/>
              </a:rPr>
              <a:t>ليس لدينا سوى الآخرين لدعم الجنس البشري.</a:t>
            </a:r>
          </a:p>
          <a:p>
            <a:pPr marR="0" lvl="0" rtl="1"/>
            <a:r>
              <a:rPr lang="ar-EG" b="0" i="0" u="none" strike="noStrike" baseline="0" smtClean="0">
                <a:latin typeface="Arial" panose="020B0604020202020204" pitchFamily="34" charset="0"/>
                <a:cs typeface="Arial" panose="020B0604020202020204" pitchFamily="34" charset="0"/>
              </a:rPr>
              <a:t>جملة نقف بألمك، ونغني يديك المرهقتين، وندعو الله على سلامتك وسلمتك، فأنت ثقة أولادك وفرحة أهلك، فكن قويا.</a:t>
            </a:r>
          </a:p>
          <a:p>
            <a:pPr marR="0" lvl="0" rtl="1"/>
            <a:r>
              <a:rPr lang="ar-EG" b="0" i="0" u="none" strike="noStrike" baseline="0" smtClean="0">
                <a:latin typeface="Arial" panose="020B0604020202020204" pitchFamily="34" charset="0"/>
                <a:cs typeface="Arial" panose="020B0604020202020204" pitchFamily="34" charset="0"/>
              </a:rPr>
              <a:t>عبارة مع أنشطة اليوم العالمي للسرطان، استكشاف دور الفقراء بالنسبة للمرضى ومساعدتهم في الحصول على العلاج لأن عدد المرضى الذين يتوقفون عن العلاج مقابل المال.</a:t>
            </a:r>
          </a:p>
        </p:txBody>
      </p:sp>
    </p:spTree>
    <p:extLst>
      <p:ext uri="{BB962C8B-B14F-4D97-AF65-F5344CB8AC3E}">
        <p14:creationId xmlns:p14="http://schemas.microsoft.com/office/powerpoint/2010/main" val="2903928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0</TotalTime>
  <Words>1757</Words>
  <Application>Microsoft Office PowerPoint</Application>
  <PresentationFormat>Widescreen</PresentationFormat>
  <Paragraphs>118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عرض بوربوينت عن اليوم العالمي للسرطان</vt:lpstr>
      <vt:lpstr>اليوم العالمي للسرطان</vt:lpstr>
      <vt:lpstr>أفكار للاحتفال باليوم العالمي للسرطان</vt:lpstr>
      <vt:lpstr>اجمل عبارات عن اليوم العالمي للسرطان</vt:lpstr>
      <vt:lpstr>مقولات تشجيعية لمرضى السرطان</vt:lpstr>
      <vt:lpstr>خواطر عن مرض السرطان تويتر</vt:lpstr>
      <vt:lpstr>عبارات ملهمة لمرضى السرطان</vt:lpstr>
      <vt:lpstr>كلمة دعم لمرضى السرطان</vt:lpstr>
      <vt:lpstr>كلمات تضامن مع مرضى السرطان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بوربوينت عن اليوم العالمي للسرطان</dc:title>
  <dc:creator>HP</dc:creator>
  <cp:lastModifiedBy>HP</cp:lastModifiedBy>
  <cp:revision>2</cp:revision>
  <dcterms:created xsi:type="dcterms:W3CDTF">2023-02-01T13:48:52Z</dcterms:created>
  <dcterms:modified xsi:type="dcterms:W3CDTF">2023-02-01T13:49:21Z</dcterms:modified>
</cp:coreProperties>
</file>