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2CE910-0B16-4F50-B46D-860847A758AB}" type="datetimeFigureOut">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8F21A-6A6B-4E87-A670-8A4065ABA25C}" type="slidenum">
              <a:rPr lang="en-US" smtClean="0"/>
              <a:t>‹#›</a:t>
            </a:fld>
            <a:endParaRPr lang="en-US"/>
          </a:p>
        </p:txBody>
      </p:sp>
    </p:spTree>
    <p:extLst>
      <p:ext uri="{BB962C8B-B14F-4D97-AF65-F5344CB8AC3E}">
        <p14:creationId xmlns:p14="http://schemas.microsoft.com/office/powerpoint/2010/main" val="3895062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2CE910-0B16-4F50-B46D-860847A758AB}" type="datetimeFigureOut">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8F21A-6A6B-4E87-A670-8A4065ABA25C}" type="slidenum">
              <a:rPr lang="en-US" smtClean="0"/>
              <a:t>‹#›</a:t>
            </a:fld>
            <a:endParaRPr lang="en-US"/>
          </a:p>
        </p:txBody>
      </p:sp>
    </p:spTree>
    <p:extLst>
      <p:ext uri="{BB962C8B-B14F-4D97-AF65-F5344CB8AC3E}">
        <p14:creationId xmlns:p14="http://schemas.microsoft.com/office/powerpoint/2010/main" val="173151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2CE910-0B16-4F50-B46D-860847A758AB}" type="datetimeFigureOut">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8F21A-6A6B-4E87-A670-8A4065ABA25C}" type="slidenum">
              <a:rPr lang="en-US" smtClean="0"/>
              <a:t>‹#›</a:t>
            </a:fld>
            <a:endParaRPr lang="en-US"/>
          </a:p>
        </p:txBody>
      </p:sp>
    </p:spTree>
    <p:extLst>
      <p:ext uri="{BB962C8B-B14F-4D97-AF65-F5344CB8AC3E}">
        <p14:creationId xmlns:p14="http://schemas.microsoft.com/office/powerpoint/2010/main" val="3708641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2CE910-0B16-4F50-B46D-860847A758AB}" type="datetimeFigureOut">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8F21A-6A6B-4E87-A670-8A4065ABA25C}" type="slidenum">
              <a:rPr lang="en-US" smtClean="0"/>
              <a:t>‹#›</a:t>
            </a:fld>
            <a:endParaRPr lang="en-US"/>
          </a:p>
        </p:txBody>
      </p:sp>
    </p:spTree>
    <p:extLst>
      <p:ext uri="{BB962C8B-B14F-4D97-AF65-F5344CB8AC3E}">
        <p14:creationId xmlns:p14="http://schemas.microsoft.com/office/powerpoint/2010/main" val="2603884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2CE910-0B16-4F50-B46D-860847A758AB}" type="datetimeFigureOut">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8F21A-6A6B-4E87-A670-8A4065ABA25C}" type="slidenum">
              <a:rPr lang="en-US" smtClean="0"/>
              <a:t>‹#›</a:t>
            </a:fld>
            <a:endParaRPr lang="en-US"/>
          </a:p>
        </p:txBody>
      </p:sp>
    </p:spTree>
    <p:extLst>
      <p:ext uri="{BB962C8B-B14F-4D97-AF65-F5344CB8AC3E}">
        <p14:creationId xmlns:p14="http://schemas.microsoft.com/office/powerpoint/2010/main" val="1174657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2CE910-0B16-4F50-B46D-860847A758AB}" type="datetimeFigureOut">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8F21A-6A6B-4E87-A670-8A4065ABA25C}" type="slidenum">
              <a:rPr lang="en-US" smtClean="0"/>
              <a:t>‹#›</a:t>
            </a:fld>
            <a:endParaRPr lang="en-US"/>
          </a:p>
        </p:txBody>
      </p:sp>
    </p:spTree>
    <p:extLst>
      <p:ext uri="{BB962C8B-B14F-4D97-AF65-F5344CB8AC3E}">
        <p14:creationId xmlns:p14="http://schemas.microsoft.com/office/powerpoint/2010/main" val="1485581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2CE910-0B16-4F50-B46D-860847A758AB}" type="datetimeFigureOut">
              <a:rPr lang="en-US" smtClean="0"/>
              <a:t>12/15/2022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8F21A-6A6B-4E87-A670-8A4065ABA25C}" type="slidenum">
              <a:rPr lang="en-US" smtClean="0"/>
              <a:t>‹#›</a:t>
            </a:fld>
            <a:endParaRPr lang="en-US"/>
          </a:p>
        </p:txBody>
      </p:sp>
    </p:spTree>
    <p:extLst>
      <p:ext uri="{BB962C8B-B14F-4D97-AF65-F5344CB8AC3E}">
        <p14:creationId xmlns:p14="http://schemas.microsoft.com/office/powerpoint/2010/main" val="3543723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2CE910-0B16-4F50-B46D-860847A758AB}" type="datetimeFigureOut">
              <a:rPr lang="en-US" smtClean="0"/>
              <a:t>12/15/2022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A8F21A-6A6B-4E87-A670-8A4065ABA25C}" type="slidenum">
              <a:rPr lang="en-US" smtClean="0"/>
              <a:t>‹#›</a:t>
            </a:fld>
            <a:endParaRPr lang="en-US"/>
          </a:p>
        </p:txBody>
      </p:sp>
    </p:spTree>
    <p:extLst>
      <p:ext uri="{BB962C8B-B14F-4D97-AF65-F5344CB8AC3E}">
        <p14:creationId xmlns:p14="http://schemas.microsoft.com/office/powerpoint/2010/main" val="102155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2CE910-0B16-4F50-B46D-860847A758AB}" type="datetimeFigureOut">
              <a:rPr lang="en-US" smtClean="0"/>
              <a:t>12/15/2022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A8F21A-6A6B-4E87-A670-8A4065ABA25C}" type="slidenum">
              <a:rPr lang="en-US" smtClean="0"/>
              <a:t>‹#›</a:t>
            </a:fld>
            <a:endParaRPr lang="en-US"/>
          </a:p>
        </p:txBody>
      </p:sp>
    </p:spTree>
    <p:extLst>
      <p:ext uri="{BB962C8B-B14F-4D97-AF65-F5344CB8AC3E}">
        <p14:creationId xmlns:p14="http://schemas.microsoft.com/office/powerpoint/2010/main" val="2121426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CE910-0B16-4F50-B46D-860847A758AB}" type="datetimeFigureOut">
              <a:rPr lang="en-US" smtClean="0"/>
              <a:t>12/15/2022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A8F21A-6A6B-4E87-A670-8A4065ABA25C}" type="slidenum">
              <a:rPr lang="en-US" smtClean="0"/>
              <a:t>‹#›</a:t>
            </a:fld>
            <a:endParaRPr lang="en-US"/>
          </a:p>
        </p:txBody>
      </p:sp>
    </p:spTree>
    <p:extLst>
      <p:ext uri="{BB962C8B-B14F-4D97-AF65-F5344CB8AC3E}">
        <p14:creationId xmlns:p14="http://schemas.microsoft.com/office/powerpoint/2010/main" val="92244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2CE910-0B16-4F50-B46D-860847A758AB}" type="datetimeFigureOut">
              <a:rPr lang="en-US" smtClean="0"/>
              <a:t>12/15/2022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8F21A-6A6B-4E87-A670-8A4065ABA25C}" type="slidenum">
              <a:rPr lang="en-US" smtClean="0"/>
              <a:t>‹#›</a:t>
            </a:fld>
            <a:endParaRPr lang="en-US"/>
          </a:p>
        </p:txBody>
      </p:sp>
    </p:spTree>
    <p:extLst>
      <p:ext uri="{BB962C8B-B14F-4D97-AF65-F5344CB8AC3E}">
        <p14:creationId xmlns:p14="http://schemas.microsoft.com/office/powerpoint/2010/main" val="1221558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2CE910-0B16-4F50-B46D-860847A758AB}" type="datetimeFigureOut">
              <a:rPr lang="en-US" smtClean="0"/>
              <a:t>12/15/2022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8F21A-6A6B-4E87-A670-8A4065ABA25C}" type="slidenum">
              <a:rPr lang="en-US" smtClean="0"/>
              <a:t>‹#›</a:t>
            </a:fld>
            <a:endParaRPr lang="en-US"/>
          </a:p>
        </p:txBody>
      </p:sp>
    </p:spTree>
    <p:extLst>
      <p:ext uri="{BB962C8B-B14F-4D97-AF65-F5344CB8AC3E}">
        <p14:creationId xmlns:p14="http://schemas.microsoft.com/office/powerpoint/2010/main" val="2531096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2CE910-0B16-4F50-B46D-860847A758AB}" type="datetimeFigureOut">
              <a:rPr lang="en-US" smtClean="0"/>
              <a:t>12/15/2022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8F21A-6A6B-4E87-A670-8A4065ABA25C}" type="slidenum">
              <a:rPr lang="en-US" smtClean="0"/>
              <a:t>‹#›</a:t>
            </a:fld>
            <a:endParaRPr lang="en-US"/>
          </a:p>
        </p:txBody>
      </p:sp>
    </p:spTree>
    <p:extLst>
      <p:ext uri="{BB962C8B-B14F-4D97-AF65-F5344CB8AC3E}">
        <p14:creationId xmlns:p14="http://schemas.microsoft.com/office/powerpoint/2010/main" val="87728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lgn="r" rtl="1"/>
            <a:r>
              <a:rPr lang="ar-EG" sz="3600" i="0" u="none" strike="noStrike" baseline="0" dirty="0">
                <a:solidFill>
                  <a:srgbClr val="365F91"/>
                </a:solidFill>
                <a:latin typeface="Times New Roman" panose="02020603050405020304" pitchFamily="18" charset="0"/>
                <a:cs typeface="Times New Roman" panose="02020603050405020304" pitchFamily="18" charset="0"/>
              </a:rPr>
              <a:t>تقديم وثيقة الاستقلال</a:t>
            </a:r>
            <a:endParaRPr lang="en-US" sz="3600" i="0" u="none" strike="noStrike" baseline="0" dirty="0">
              <a:solidFill>
                <a:srgbClr val="365F91"/>
              </a:solidFill>
              <a:latin typeface="Cambria" panose="02040503050406030204" pitchFamily="18" charset="0"/>
              <a:cs typeface="Times New Roman" panose="02020603050405020304" pitchFamily="18" charset="0"/>
            </a:endParaRPr>
          </a:p>
        </p:txBody>
      </p:sp>
      <p:sp>
        <p:nvSpPr>
          <p:cNvPr id="3" name="Text Placeholder 2"/>
          <p:cNvSpPr>
            <a:spLocks noGrp="1"/>
          </p:cNvSpPr>
          <p:nvPr>
            <p:ph type="body" idx="1"/>
          </p:nvPr>
        </p:nvSpPr>
        <p:spPr/>
        <p:txBody>
          <a:bodyPr>
            <a:normAutofit/>
          </a:bodyPr>
          <a:lstStyle/>
          <a:p>
            <a:pPr marR="0" lvl="0" algn="r" rtl="1"/>
            <a:r>
              <a:rPr lang="ar-EG" sz="1800" b="0" i="0" u="none" strike="noStrike" baseline="0" dirty="0">
                <a:latin typeface="Arial" panose="020B0604020202020204" pitchFamily="34" charset="0"/>
                <a:cs typeface="Arial" panose="020B0604020202020204" pitchFamily="34" charset="0"/>
              </a:rPr>
              <a:t>يحيي الشعب المغربي الذكرى السادسة والسبعين لتقديم وثيقة الاستقلال (11 يناير 1944)، وهي محطة تمثل نقطة تحول حاسمة ونقطة مضيئة في مسلسل النضال الوطني الذي خاضه الشعب المغربي بقيادة العرش العلوي من أجل الحرية والاستقلال، وفي السطور التالية نوضح دليل شامل حول تقديم وثيقة الاستقلال.</a:t>
            </a:r>
            <a:endParaRPr lang="en-US" sz="1800"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076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algn="r" rtl="1"/>
            <a:r>
              <a:rPr lang="ar-EG" sz="3600" b="0" i="0" u="none" strike="noStrike" baseline="0" dirty="0">
                <a:solidFill>
                  <a:srgbClr val="365F91"/>
                </a:solidFill>
                <a:latin typeface="Times New Roman" panose="02020603050405020304" pitchFamily="18" charset="0"/>
                <a:cs typeface="Times New Roman" panose="02020603050405020304" pitchFamily="18" charset="0"/>
              </a:rPr>
              <a:t>المقدمة</a:t>
            </a:r>
            <a:endParaRPr lang="en-US" sz="3600" b="0" i="0" u="none" strike="noStrike" baseline="0" dirty="0">
              <a:solidFill>
                <a:srgbClr val="365F9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normAutofit/>
          </a:bodyPr>
          <a:lstStyle/>
          <a:p>
            <a:pPr marL="0" marR="0" lvl="0" indent="0" algn="r" rtl="1">
              <a:buNone/>
            </a:pPr>
            <a:r>
              <a:rPr lang="ar-EG" sz="1800" b="0" i="0" u="none" strike="noStrike" baseline="0" dirty="0">
                <a:latin typeface="Arial" panose="020B0604020202020204" pitchFamily="34" charset="0"/>
                <a:cs typeface="Arial" panose="020B0604020202020204" pitchFamily="34" charset="0"/>
              </a:rPr>
              <a:t>شكل تقديم إعلان الاستقلال في 11 يناير 1944 حدثًا نوعيًا وجيليًا في ملحمة النضال الوطني من أجل الحرية والاستقلال وتحقيق السيادة الوطنية وسلامة الأراضي.</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كما أنها إحدى الذكريات المجيدة في ملحمة النضال الوطني من أجل الحرية والاستقلال وتحقيق السيادة الوطنية وسلامة الأراضي، التي تحفظها الذاكرة التاريخية الوطنية.</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يستحضر الشباب والأجيال الجديدة معانيها العميقة وأبعادها الوطنية التي تجسد سمو الوعي الوطني.</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وقوة الانضمام إلى العرش مع الناس دفاعاً عن المقدسات الدينية والثوابت الوطنية، والتطلع إلى آفاق المستقبل.</a:t>
            </a:r>
            <a:endParaRPr lang="en-US" sz="1800"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655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lgn="r" rtl="1"/>
            <a:r>
              <a:rPr lang="ar-EG" sz="3600" b="0" i="0" u="none" strike="noStrike" baseline="0" dirty="0">
                <a:solidFill>
                  <a:srgbClr val="365F91"/>
                </a:solidFill>
                <a:latin typeface="Times New Roman" panose="02020603050405020304" pitchFamily="18" charset="0"/>
                <a:cs typeface="Times New Roman" panose="02020603050405020304" pitchFamily="18" charset="0"/>
              </a:rPr>
              <a:t>ما هي ذكرى تقديم وثيقة الاستقلال؟</a:t>
            </a:r>
            <a:endParaRPr lang="en-US" sz="3600" b="0" i="0" u="none" strike="noStrike" baseline="0" dirty="0">
              <a:solidFill>
                <a:srgbClr val="365F9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normAutofit fontScale="62500" lnSpcReduction="20000"/>
          </a:bodyPr>
          <a:lstStyle/>
          <a:p>
            <a:pPr marL="0" marR="0" lvl="0" indent="0" algn="r" rtl="1">
              <a:buNone/>
            </a:pPr>
            <a:r>
              <a:rPr lang="ar-EG" b="0" i="0" u="none" strike="noStrike" baseline="0" dirty="0">
                <a:latin typeface="Arial" panose="020B0604020202020204" pitchFamily="34" charset="0"/>
                <a:cs typeface="Arial" panose="020B0604020202020204" pitchFamily="34" charset="0"/>
              </a:rPr>
              <a:t>لقد وقف المغرب، عبر تاريخه العريق، بتصميم وإصرار في وجه أطماع الجشعين، مدافعا عن وجوده ومكوناته وهويته ووحدته.</a:t>
            </a:r>
          </a:p>
          <a:p>
            <a:pPr marL="0" marR="0" lvl="0" indent="0" algn="r" rtl="1">
              <a:buNone/>
            </a:pPr>
            <a:r>
              <a:rPr lang="ar-EG" b="0" i="0" u="none" strike="noStrike" baseline="0" dirty="0">
                <a:latin typeface="Arial" panose="020B0604020202020204" pitchFamily="34" charset="0"/>
                <a:cs typeface="Arial" panose="020B0604020202020204" pitchFamily="34" charset="0"/>
              </a:rPr>
              <a:t>ولم </a:t>
            </a:r>
            <a:r>
              <a:rPr lang="ar-EG" b="0" i="0" u="none" strike="noStrike" baseline="0" dirty="0" err="1">
                <a:latin typeface="Arial" panose="020B0604020202020204" pitchFamily="34" charset="0"/>
                <a:cs typeface="Arial" panose="020B0604020202020204" pitchFamily="34" charset="0"/>
              </a:rPr>
              <a:t>يأل</a:t>
            </a:r>
            <a:r>
              <a:rPr lang="ar-EG" b="0" i="0" u="none" strike="noStrike" baseline="0" dirty="0">
                <a:latin typeface="Arial" panose="020B0604020202020204" pitchFamily="34" charset="0"/>
                <a:cs typeface="Arial" panose="020B0604020202020204" pitchFamily="34" charset="0"/>
              </a:rPr>
              <a:t> جهدا في الحفاظ على وحدته وتحمل تضحيات جسيمة في وجه المحتل الأجنبي الذي جاثم على التراب الوطني منذ مطلع القرن الماضي.</a:t>
            </a:r>
          </a:p>
          <a:p>
            <a:pPr marL="0" marR="0" lvl="0" indent="0" algn="r" rtl="1">
              <a:buNone/>
            </a:pPr>
            <a:r>
              <a:rPr lang="ar-EG" b="0" i="0" u="none" strike="noStrike" baseline="0" dirty="0">
                <a:latin typeface="Arial" panose="020B0604020202020204" pitchFamily="34" charset="0"/>
                <a:cs typeface="Arial" panose="020B0604020202020204" pitchFamily="34" charset="0"/>
              </a:rPr>
              <a:t>قسم البلاد إلى مناطق نفوذ موزعة بين الحماية الفرنسية في وسط المغرب والمحمية الإسبانية في الشمال.</a:t>
            </a:r>
          </a:p>
          <a:p>
            <a:pPr marL="0" marR="0" lvl="0" indent="0" algn="r" rtl="1">
              <a:buNone/>
            </a:pPr>
            <a:r>
              <a:rPr lang="ar-EG" b="0" i="0" u="none" strike="noStrike" baseline="0" dirty="0">
                <a:latin typeface="Arial" panose="020B0604020202020204" pitchFamily="34" charset="0"/>
                <a:cs typeface="Arial" panose="020B0604020202020204" pitchFamily="34" charset="0"/>
              </a:rPr>
              <a:t>والوضع الاستعماري في المحافظات الجنوبية، بينما كانت منطقة طنجة تخضع لنظام دولي.</a:t>
            </a:r>
          </a:p>
          <a:p>
            <a:pPr marL="0" marR="0" lvl="0" indent="0" algn="r" rtl="1">
              <a:buNone/>
            </a:pPr>
            <a:r>
              <a:rPr lang="ar-EG" b="0" i="0" u="none" strike="noStrike" baseline="0" dirty="0">
                <a:latin typeface="Arial" panose="020B0604020202020204" pitchFamily="34" charset="0"/>
                <a:cs typeface="Arial" panose="020B0604020202020204" pitchFamily="34" charset="0"/>
              </a:rPr>
              <a:t>هذا الوضع الذي يتسم بتقسيم التراب الوطني وتقسيمه </a:t>
            </a:r>
            <a:r>
              <a:rPr lang="ar-EG" b="0" i="0" u="none" strike="noStrike" baseline="0" dirty="0" err="1">
                <a:latin typeface="Arial" panose="020B0604020202020204" pitchFamily="34" charset="0"/>
                <a:cs typeface="Arial" panose="020B0604020202020204" pitchFamily="34" charset="0"/>
              </a:rPr>
              <a:t>وتقسيمه</a:t>
            </a:r>
            <a:r>
              <a:rPr lang="ar-EG" b="0" i="0" u="none" strike="noStrike" baseline="0" dirty="0">
                <a:latin typeface="Arial" panose="020B0604020202020204" pitchFamily="34" charset="0"/>
                <a:cs typeface="Arial" panose="020B0604020202020204" pitchFamily="34" charset="0"/>
              </a:rPr>
              <a:t>، جعل مهمة التحرير الوطني صعبة وصعبة.</a:t>
            </a:r>
          </a:p>
          <a:p>
            <a:pPr marL="0" marR="0" lvl="0" indent="0" algn="r" rtl="1">
              <a:buNone/>
            </a:pPr>
            <a:r>
              <a:rPr lang="ar-EG" b="0" i="0" u="none" strike="noStrike" baseline="0" dirty="0">
                <a:latin typeface="Arial" panose="020B0604020202020204" pitchFamily="34" charset="0"/>
                <a:cs typeface="Arial" panose="020B0604020202020204" pitchFamily="34" charset="0"/>
              </a:rPr>
              <a:t>قدم العرش والشعب تضحيات جسيمة من أجله في سياق كفاح مستمر وطويل الأمد بأشكال وصيغ عديدة لتحقيق الحرية والخلاص من نير الاستعمار بألوانه وأشكاله المتعددة.</a:t>
            </a:r>
          </a:p>
          <a:p>
            <a:pPr marL="0" marR="0" lvl="0" indent="0" algn="r" rtl="1">
              <a:buNone/>
            </a:pPr>
            <a:r>
              <a:rPr lang="ar-EG" b="0" i="0" u="none" strike="noStrike" baseline="0" dirty="0">
                <a:latin typeface="Arial" panose="020B0604020202020204" pitchFamily="34" charset="0"/>
                <a:cs typeface="Arial" panose="020B0604020202020204" pitchFamily="34" charset="0"/>
              </a:rPr>
              <a:t>من الانتفاضات الشعبية إلى المعارك الشرسة في الأطلس المتوسط والشمال والجنوب.</a:t>
            </a:r>
          </a:p>
          <a:p>
            <a:pPr marL="0" marR="0" lvl="0" indent="0" algn="r" rtl="1">
              <a:buNone/>
            </a:pPr>
            <a:r>
              <a:rPr lang="ar-EG" b="0" i="0" u="none" strike="noStrike" baseline="0" dirty="0">
                <a:latin typeface="Arial" panose="020B0604020202020204" pitchFamily="34" charset="0"/>
                <a:cs typeface="Arial" panose="020B0604020202020204" pitchFamily="34" charset="0"/>
              </a:rPr>
              <a:t>إلى مراحل النضال السياسي، مثل معارضة ما يسمى بظهير 16 مايو 1930 الاستعماري التمييزي.</a:t>
            </a:r>
          </a:p>
          <a:p>
            <a:pPr marL="0" marR="0" lvl="0" indent="0" algn="r" rtl="1">
              <a:buNone/>
            </a:pPr>
            <a:r>
              <a:rPr lang="ar-EG" b="0" i="0" u="none" strike="noStrike" baseline="0" dirty="0">
                <a:latin typeface="Arial" panose="020B0604020202020204" pitchFamily="34" charset="0"/>
                <a:cs typeface="Arial" panose="020B0604020202020204" pitchFamily="34" charset="0"/>
              </a:rPr>
              <a:t>وعرض الإصلاح والمطالب العاجلة للشعب المغربي في عامي 1934 و 1936، وتقديم وثيقة المطالبة بالاستقلال في 11 يناير 1944.</a:t>
            </a:r>
          </a:p>
          <a:p>
            <a:pPr marL="0" marR="0" lvl="0" indent="0" algn="r" rtl="1">
              <a:buNone/>
            </a:pPr>
            <a:r>
              <a:rPr lang="ar-EG" b="0" i="0" u="none" strike="noStrike" baseline="0" dirty="0">
                <a:latin typeface="Arial" panose="020B0604020202020204" pitchFamily="34" charset="0"/>
                <a:cs typeface="Arial" panose="020B0604020202020204" pitchFamily="34" charset="0"/>
              </a:rPr>
              <a:t>واستمرت مسيرة النضال الوطني بقيادة جلالة المغفور له محمد الخامس طيب الله ثراه.</a:t>
            </a:r>
          </a:p>
          <a:p>
            <a:pPr marL="0" marR="0" lvl="0" indent="0" algn="r" rtl="1">
              <a:buNone/>
            </a:pPr>
            <a:r>
              <a:rPr lang="ar-EG" b="0" i="0" u="none" strike="noStrike" baseline="0" dirty="0">
                <a:latin typeface="Arial" panose="020B0604020202020204" pitchFamily="34" charset="0"/>
                <a:cs typeface="Arial" panose="020B0604020202020204" pitchFamily="34" charset="0"/>
              </a:rPr>
              <a:t>الذي استفاد من المؤتمر التاريخي الذي عقد في وقت سابق في يناير 1943 لإثارة قضية استقلال المغرب وإنهاء نظام الحماية.</a:t>
            </a:r>
          </a:p>
          <a:p>
            <a:pPr marL="0" marR="0" lvl="0" indent="0" algn="r" rtl="1">
              <a:buNone/>
            </a:pPr>
            <a:r>
              <a:rPr lang="ar-EG" b="0" i="0" u="none" strike="noStrike" baseline="0" dirty="0">
                <a:latin typeface="Arial" panose="020B0604020202020204" pitchFamily="34" charset="0"/>
                <a:cs typeface="Arial" panose="020B0604020202020204" pitchFamily="34" charset="0"/>
              </a:rPr>
              <a:t>وإذ يستذكر الجهود والمساعي الحثيثة التي يبذلها المغرب لدعم الحلفاء في حربهم ضد النازية ولتحرير أوروبا من الغزو النازي.</a:t>
            </a:r>
          </a:p>
          <a:p>
            <a:pPr marL="0" marR="0" lvl="0" indent="0" algn="r" rtl="1">
              <a:buNone/>
            </a:pPr>
            <a:r>
              <a:rPr lang="ar-EG" b="0" i="0" u="none" strike="noStrike" baseline="0" dirty="0">
                <a:latin typeface="Arial" panose="020B0604020202020204" pitchFamily="34" charset="0"/>
                <a:cs typeface="Arial" panose="020B0604020202020204" pitchFamily="34" charset="0"/>
              </a:rPr>
              <a:t>وأيد ذلك الرئيس الأمريكي آنذاك فرانكلين روزفلت الذي اعتبر أن طموح المغرب في نيل استقلاله واستعادة حريته طموح معقول ومشروع.</a:t>
            </a:r>
            <a:endParaRPr lang="en-US"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62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arn(inVertical)">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barn(inVertical)">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barn(inVertical)">
                                      <p:cBhvr>
                                        <p:cTn id="67" dur="5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barn(inVertical)">
                                      <p:cBhvr>
                                        <p:cTn id="7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lgn="r" rtl="1"/>
            <a:r>
              <a:rPr lang="ar-EG" sz="3600" b="0" i="0" u="none" strike="noStrike" baseline="0" dirty="0">
                <a:solidFill>
                  <a:srgbClr val="365F91"/>
                </a:solidFill>
                <a:latin typeface="Times New Roman" panose="02020603050405020304" pitchFamily="18" charset="0"/>
                <a:cs typeface="Times New Roman" panose="02020603050405020304" pitchFamily="18" charset="0"/>
              </a:rPr>
              <a:t>وثيقة المطالبة بالاستقلال في المغرب</a:t>
            </a:r>
            <a:endParaRPr lang="en-US" sz="3600" b="0" i="0" u="none" strike="noStrike" baseline="0" dirty="0">
              <a:solidFill>
                <a:srgbClr val="365F9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838200" y="1454689"/>
            <a:ext cx="10515600" cy="5334300"/>
          </a:xfrm>
        </p:spPr>
        <p:txBody>
          <a:bodyPr>
            <a:noAutofit/>
          </a:bodyPr>
          <a:lstStyle/>
          <a:p>
            <a:pPr marL="0" marR="0" lvl="0" indent="0" algn="r" rtl="1">
              <a:buNone/>
            </a:pPr>
            <a:r>
              <a:rPr lang="ar-EG" sz="1800" b="0" i="0" u="none" strike="noStrike" baseline="0" dirty="0">
                <a:latin typeface="Arial" panose="020B0604020202020204" pitchFamily="34" charset="0"/>
                <a:cs typeface="Arial" panose="020B0604020202020204" pitchFamily="34" charset="0"/>
              </a:rPr>
              <a:t>ثورة وطنية بكل المعاني والمعايير عكست وعي المغاربة ونضجهم وأظهرت قدرتهم وإرادتهم على الدفاع عن حقوقهم المشروعة.</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تقرير مصيرهم وإدارة شؤونهم وعدم الانصياع لإرادة المستعمر والإصرار على استمرار النضال.</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استمرت فصوله بعزم ومثابرة في وجه النفوذ الأجنبي حتى حققت انتصاراً واضحاً بفضل ملحمة العرش المجيدة والشعب.</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وتضمنت الوثيقة، على وجه الخصوص، مطالب تتعلق باستقلال المغرب في ظل ملك البلاد سيدي محمد بن يوسف، وجهود الدول المعنية لضمان هذا الاستقلال.</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وانضمام المغرب إلى الدول التي وافقت على وثيقة الأطلسي والمشاركة في مؤتمر المصالحة.</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والرعاية الملكية لحركة الإصلاح وإقامة نظام الشورى السياسي على غرار نظام الحكم في الدول العربية والإسلامية في الشرق.</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حيث يتم الحفاظ على حقوق وواجبات جميع مكونات الشعب المغربي.</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وبدلاً من الاستسلام لإرادة الحق والشرعية التي عبّر عنها العرش والشعب.</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وأصر على محاولته الضغط على جلالة المغفور له محمد الخامس، ساعياً إلى دمج المغرب في الاتحاد الفرنسي وفصل زعيم الأمة عن الحركة الوطنية.</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واجه بطل التحرير جميع مخططات الحماية بجرأة واتزان، بما في ذلك زيارته التاريخية لمدينة طنجة في 9 أبريل 1947.</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ومنه ألقى خطابه الجليل الذي أكد فيه أن المطالبة بالاستقلال اتخذت صفة رسمية ولا رجوع عنها.</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أدى وقوف سلطان البلاد إلى جانب المقاومة وتورطه فيها إلى نفيه، حيث عزلته سلطات الحماية الفرنسية.</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في 20 أغسطس 1953 تنازل عن العرش ونفيه مع عائلته الكريمة إلى جزيرة مدغشقر.</a:t>
            </a:r>
            <a:endParaRPr lang="en-US" sz="1800"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73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4" dur="5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41" dur="500"/>
                                        <p:tgtEl>
                                          <p:spTgt spid="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p:cTn id="4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8" dur="500"/>
                                        <p:tgtEl>
                                          <p:spTgt spid="3">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 calcmode="lin" valueType="num">
                                      <p:cBhvr>
                                        <p:cTn id="5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55" dur="500"/>
                                        <p:tgtEl>
                                          <p:spTgt spid="3">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 calcmode="lin" valueType="num">
                                      <p:cBhvr>
                                        <p:cTn id="6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62" dur="500"/>
                                        <p:tgtEl>
                                          <p:spTgt spid="3">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p:cTn id="6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69" dur="500"/>
                                        <p:tgtEl>
                                          <p:spTgt spid="3">
                                            <p:txEl>
                                              <p:pRg st="6" end="6"/>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3">
                                            <p:txEl>
                                              <p:pRg st="7" end="7"/>
                                            </p:txEl>
                                          </p:spTgt>
                                        </p:tgtEl>
                                        <p:attrNameLst>
                                          <p:attrName>style.visibility</p:attrName>
                                        </p:attrNameLst>
                                      </p:cBhvr>
                                      <p:to>
                                        <p:strVal val="visible"/>
                                      </p:to>
                                    </p:set>
                                    <p:anim calcmode="lin" valueType="num">
                                      <p:cBhvr>
                                        <p:cTn id="7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76" dur="500"/>
                                        <p:tgtEl>
                                          <p:spTgt spid="3">
                                            <p:txEl>
                                              <p:pRg st="7" end="7"/>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3">
                                            <p:txEl>
                                              <p:pRg st="8" end="8"/>
                                            </p:txEl>
                                          </p:spTgt>
                                        </p:tgtEl>
                                        <p:attrNameLst>
                                          <p:attrName>style.visibility</p:attrName>
                                        </p:attrNameLst>
                                      </p:cBhvr>
                                      <p:to>
                                        <p:strVal val="visible"/>
                                      </p:to>
                                    </p:set>
                                    <p:anim calcmode="lin" valueType="num">
                                      <p:cBhvr>
                                        <p:cTn id="8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83" dur="500"/>
                                        <p:tgtEl>
                                          <p:spTgt spid="3">
                                            <p:txEl>
                                              <p:pRg st="8" end="8"/>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ntr" presetSubtype="16" fill="hold" grpId="0" nodeType="clickEffect">
                                  <p:stCondLst>
                                    <p:cond delay="0"/>
                                  </p:stCondLst>
                                  <p:childTnLst>
                                    <p:set>
                                      <p:cBhvr>
                                        <p:cTn id="87" dur="1" fill="hold">
                                          <p:stCondLst>
                                            <p:cond delay="0"/>
                                          </p:stCondLst>
                                        </p:cTn>
                                        <p:tgtEl>
                                          <p:spTgt spid="3">
                                            <p:txEl>
                                              <p:pRg st="9" end="9"/>
                                            </p:txEl>
                                          </p:spTgt>
                                        </p:tgtEl>
                                        <p:attrNameLst>
                                          <p:attrName>style.visibility</p:attrName>
                                        </p:attrNameLst>
                                      </p:cBhvr>
                                      <p:to>
                                        <p:strVal val="visible"/>
                                      </p:to>
                                    </p:set>
                                    <p:anim calcmode="lin" valueType="num">
                                      <p:cBhvr>
                                        <p:cTn id="88"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9"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90" dur="500"/>
                                        <p:tgtEl>
                                          <p:spTgt spid="3">
                                            <p:txEl>
                                              <p:pRg st="9" end="9"/>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3">
                                            <p:txEl>
                                              <p:pRg st="10" end="10"/>
                                            </p:txEl>
                                          </p:spTgt>
                                        </p:tgtEl>
                                        <p:attrNameLst>
                                          <p:attrName>style.visibility</p:attrName>
                                        </p:attrNameLst>
                                      </p:cBhvr>
                                      <p:to>
                                        <p:strVal val="visible"/>
                                      </p:to>
                                    </p:set>
                                    <p:anim calcmode="lin" valueType="num">
                                      <p:cBhvr>
                                        <p:cTn id="95"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96"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97" dur="500"/>
                                        <p:tgtEl>
                                          <p:spTgt spid="3">
                                            <p:txEl>
                                              <p:pRg st="10" end="1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53" presetClass="entr" presetSubtype="16" fill="hold" grpId="0" nodeType="clickEffect">
                                  <p:stCondLst>
                                    <p:cond delay="0"/>
                                  </p:stCondLst>
                                  <p:childTnLst>
                                    <p:set>
                                      <p:cBhvr>
                                        <p:cTn id="101" dur="1" fill="hold">
                                          <p:stCondLst>
                                            <p:cond delay="0"/>
                                          </p:stCondLst>
                                        </p:cTn>
                                        <p:tgtEl>
                                          <p:spTgt spid="3">
                                            <p:txEl>
                                              <p:pRg st="11" end="11"/>
                                            </p:txEl>
                                          </p:spTgt>
                                        </p:tgtEl>
                                        <p:attrNameLst>
                                          <p:attrName>style.visibility</p:attrName>
                                        </p:attrNameLst>
                                      </p:cBhvr>
                                      <p:to>
                                        <p:strVal val="visible"/>
                                      </p:to>
                                    </p:set>
                                    <p:anim calcmode="lin" valueType="num">
                                      <p:cBhvr>
                                        <p:cTn id="102"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103"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104" dur="500"/>
                                        <p:tgtEl>
                                          <p:spTgt spid="3">
                                            <p:txEl>
                                              <p:pRg st="11" end="11"/>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53" presetClass="entr" presetSubtype="16" fill="hold" grpId="0" nodeType="clickEffect">
                                  <p:stCondLst>
                                    <p:cond delay="0"/>
                                  </p:stCondLst>
                                  <p:childTnLst>
                                    <p:set>
                                      <p:cBhvr>
                                        <p:cTn id="108" dur="1" fill="hold">
                                          <p:stCondLst>
                                            <p:cond delay="0"/>
                                          </p:stCondLst>
                                        </p:cTn>
                                        <p:tgtEl>
                                          <p:spTgt spid="3">
                                            <p:txEl>
                                              <p:pRg st="12" end="12"/>
                                            </p:txEl>
                                          </p:spTgt>
                                        </p:tgtEl>
                                        <p:attrNameLst>
                                          <p:attrName>style.visibility</p:attrName>
                                        </p:attrNameLst>
                                      </p:cBhvr>
                                      <p:to>
                                        <p:strVal val="visible"/>
                                      </p:to>
                                    </p:set>
                                    <p:anim calcmode="lin" valueType="num">
                                      <p:cBhvr>
                                        <p:cTn id="109"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110"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11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lgn="r" rtl="1"/>
            <a:r>
              <a:rPr lang="ar-EG" sz="3600" b="0" i="0" u="none" strike="noStrike" baseline="0" dirty="0">
                <a:solidFill>
                  <a:srgbClr val="365F91"/>
                </a:solidFill>
                <a:latin typeface="Times New Roman" panose="02020603050405020304" pitchFamily="18" charset="0"/>
                <a:cs typeface="Times New Roman" panose="02020603050405020304" pitchFamily="18" charset="0"/>
              </a:rPr>
              <a:t>ماذا حدث في 11 يناير؟</a:t>
            </a:r>
            <a:endParaRPr lang="en-US" sz="3600" b="0" i="0" u="none" strike="noStrike" baseline="0" dirty="0">
              <a:solidFill>
                <a:srgbClr val="365F9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normAutofit/>
          </a:bodyPr>
          <a:lstStyle/>
          <a:p>
            <a:pPr marL="0" marR="0" lvl="0" indent="0" algn="r" rtl="1">
              <a:buNone/>
            </a:pPr>
            <a:r>
              <a:rPr lang="ar-EG" sz="1800" b="0" i="0" u="none" strike="noStrike" baseline="0" dirty="0">
                <a:latin typeface="Arial" panose="020B0604020202020204" pitchFamily="34" charset="0"/>
                <a:cs typeface="Arial" panose="020B0604020202020204" pitchFamily="34" charset="0"/>
              </a:rPr>
              <a:t>تبع ذلك اندلاع "ثورة الملك والشعب" التي اجتاحت المدن المغربية وسرعت الاستقلال وأمام تصاعد المقاومة.</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أُجبرت فرنسا على إعادة السلطان الشرعي لبلاده وشعبه وعرشه في 18 نوفمبر 1955.</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لإعلان "نهاية عهد الحجر الصحي والحماية" ، وبداية استقلال المغرب عن فرنسا، والذي تم الإعلان عنه رسميًا في 2 مارس 1956.</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في أغسطس 1956، اكتمل استقلال الجزء الأكبر من البلاد، مع انتهاء الحماية الإسبانية على المناطق الشمالية.</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وثيقة المطالبة بالاستقلال ارتبطت بسياقها التاريخي والظرف الذي صدرت فيه.</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ثورة وطنية حقيقية جسدت وعي المغاربة وتمسكهم بالكرامة والسيادة، وأعطت الدليل القاطع على قدرتهم وإرادتهم الراسخة في الدفاع عن حقوقهم المشروعة.</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وتقرير مصيرهم وإدارة شؤونهم الخاصة خارج أي وصاية على الإطلاق.</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وانخراطهم الكامل في مسيرة النضال التي استمرت فصولها بعزم ومثابرة في مواجهة النفوذ الأجنبي حتى تحقيق النصر.</a:t>
            </a:r>
          </a:p>
        </p:txBody>
      </p:sp>
    </p:spTree>
    <p:extLst>
      <p:ext uri="{BB962C8B-B14F-4D97-AF65-F5344CB8AC3E}">
        <p14:creationId xmlns:p14="http://schemas.microsoft.com/office/powerpoint/2010/main" val="199195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 calcmode="lin" valueType="num">
                                      <p:cBhvr>
                                        <p:cTn id="60"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1"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2"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3" dur="1000"/>
                                        <p:tgtEl>
                                          <p:spTgt spid="3">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grpId="0"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 calcmode="lin" valueType="num">
                                      <p:cBhvr>
                                        <p:cTn id="68"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9"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0"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1"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lgn="r" rtl="1"/>
            <a:r>
              <a:rPr lang="ar-EG" sz="3600" b="0" i="0" u="none" strike="noStrike" baseline="0" dirty="0">
                <a:solidFill>
                  <a:srgbClr val="365F91"/>
                </a:solidFill>
                <a:latin typeface="Times New Roman" panose="02020603050405020304" pitchFamily="18" charset="0"/>
                <a:cs typeface="Times New Roman" panose="02020603050405020304" pitchFamily="18" charset="0"/>
              </a:rPr>
              <a:t>وثيقة الاستقلال بالمغرب</a:t>
            </a:r>
            <a:endParaRPr lang="en-US" sz="3600" b="0" i="0" u="none" strike="noStrike" baseline="0" dirty="0">
              <a:solidFill>
                <a:srgbClr val="365F9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normAutofit fontScale="62500" lnSpcReduction="20000"/>
          </a:bodyPr>
          <a:lstStyle/>
          <a:p>
            <a:pPr marL="0" marR="0" lvl="0" indent="0" algn="r" rtl="1">
              <a:buNone/>
            </a:pPr>
            <a:r>
              <a:rPr lang="ar-EG" b="0" i="0" u="none" strike="noStrike" baseline="0" dirty="0">
                <a:latin typeface="Arial" panose="020B0604020202020204" pitchFamily="34" charset="0"/>
                <a:cs typeface="Arial" panose="020B0604020202020204" pitchFamily="34" charset="0"/>
              </a:rPr>
              <a:t>في 11 يناير 1944، قدمت 66 شخصية وطنية وسياسية وثيقة تدعو إلى استقلال المملكة والانسحاب الفوري للحماية الفرنسية في ذلك الوقت.</a:t>
            </a:r>
          </a:p>
          <a:p>
            <a:pPr marL="0" marR="0" lvl="0" indent="0" algn="r" rtl="1">
              <a:buNone/>
            </a:pPr>
            <a:r>
              <a:rPr lang="ar-EG" b="0" i="0" u="none" strike="noStrike" baseline="0" dirty="0">
                <a:latin typeface="Arial" panose="020B0604020202020204" pitchFamily="34" charset="0"/>
                <a:cs typeface="Arial" panose="020B0604020202020204" pitchFamily="34" charset="0"/>
              </a:rPr>
              <a:t>تم تقسيم البلاد إلى مناطق نفوذ للاستعمار الفرنسي، وأخرى تحت السيطرة الإسبانية، بينما كانت مدينة طنجة منطقة يحكمها نظام حكم دولي.</a:t>
            </a:r>
          </a:p>
          <a:p>
            <a:pPr marL="0" marR="0" lvl="0" indent="0" algn="r" rtl="1">
              <a:buNone/>
            </a:pPr>
            <a:r>
              <a:rPr lang="ar-EG" b="0" i="0" u="none" strike="noStrike" baseline="0" dirty="0">
                <a:latin typeface="Arial" panose="020B0604020202020204" pitchFamily="34" charset="0"/>
                <a:cs typeface="Arial" panose="020B0604020202020204" pitchFamily="34" charset="0"/>
              </a:rPr>
              <a:t>وجاءت الوثيقة المطالبة بالاستقلال بعد سلسلة من المعارك الوطنية في مواجهة المستعمرين.</a:t>
            </a:r>
          </a:p>
          <a:p>
            <a:pPr marL="0" marR="0" lvl="0" indent="0" algn="r" rtl="1">
              <a:buNone/>
            </a:pPr>
            <a:r>
              <a:rPr lang="ar-EG" b="0" i="0" u="none" strike="noStrike" baseline="0" dirty="0">
                <a:latin typeface="Arial" panose="020B0604020202020204" pitchFamily="34" charset="0"/>
                <a:cs typeface="Arial" panose="020B0604020202020204" pitchFamily="34" charset="0"/>
              </a:rPr>
              <a:t>ولا تزال مناطق الأطلس الأوسط وشمال وجنوب البلاد تشهد على معالمها.</a:t>
            </a:r>
          </a:p>
          <a:p>
            <a:pPr marL="0" marR="0" lvl="0" indent="0" algn="r" rtl="1">
              <a:buNone/>
            </a:pPr>
            <a:r>
              <a:rPr lang="ar-EG" b="0" i="0" u="none" strike="noStrike" baseline="0" dirty="0">
                <a:latin typeface="Arial" panose="020B0604020202020204" pitchFamily="34" charset="0"/>
                <a:cs typeface="Arial" panose="020B0604020202020204" pitchFamily="34" charset="0"/>
              </a:rPr>
              <a:t>معارك ميدانية، تلتها قرارات سياسية واحتجاجية أخرى ضد قرارات التفريق بين أبناء البلد الواحد، العرب والأمازيغ.</a:t>
            </a:r>
          </a:p>
          <a:p>
            <a:pPr marL="0" marR="0" lvl="0" indent="0" algn="r" rtl="1">
              <a:buNone/>
            </a:pPr>
            <a:r>
              <a:rPr lang="ar-EG" b="0" i="0" u="none" strike="noStrike" baseline="0" dirty="0">
                <a:latin typeface="Arial" panose="020B0604020202020204" pitchFamily="34" charset="0"/>
                <a:cs typeface="Arial" panose="020B0604020202020204" pitchFamily="34" charset="0"/>
              </a:rPr>
              <a:t>في رفض واضح للداعم البربري آنذاك الذي وصفه المقاومون بأنه داعم تمييزي.</a:t>
            </a:r>
          </a:p>
          <a:p>
            <a:pPr marL="0" marR="0" lvl="0" indent="0" algn="r" rtl="1">
              <a:buNone/>
            </a:pPr>
            <a:r>
              <a:rPr lang="ar-EG" b="0" i="0" u="none" strike="noStrike" baseline="0" dirty="0">
                <a:latin typeface="Arial" panose="020B0604020202020204" pitchFamily="34" charset="0"/>
                <a:cs typeface="Arial" panose="020B0604020202020204" pitchFamily="34" charset="0"/>
              </a:rPr>
              <a:t>في 16 مايو 1930، أصدرت السلطات الفرنسية مرسوما بفصل المناطق الأمازيغية عن المناطق الناطقة بالعربية.</a:t>
            </a:r>
          </a:p>
          <a:p>
            <a:pPr marL="0" marR="0" lvl="0" indent="0" algn="r" rtl="1">
              <a:buNone/>
            </a:pPr>
            <a:r>
              <a:rPr lang="ar-EG" b="0" i="0" u="none" strike="noStrike" baseline="0" dirty="0">
                <a:latin typeface="Arial" panose="020B0604020202020204" pitchFamily="34" charset="0"/>
                <a:cs typeface="Arial" panose="020B0604020202020204" pitchFamily="34" charset="0"/>
              </a:rPr>
              <a:t>وهذا في خطوة لتقسيم الدولة المغربية وتفريق جهود المقاومة الشعبية.</a:t>
            </a:r>
          </a:p>
          <a:p>
            <a:pPr marL="0" marR="0" lvl="0" indent="0" algn="r" rtl="1">
              <a:buNone/>
            </a:pPr>
            <a:r>
              <a:rPr lang="ar-EG" b="0" i="0" u="none" strike="noStrike" baseline="0" dirty="0">
                <a:latin typeface="Arial" panose="020B0604020202020204" pitchFamily="34" charset="0"/>
                <a:cs typeface="Arial" panose="020B0604020202020204" pitchFamily="34" charset="0"/>
              </a:rPr>
              <a:t>أشعلت هذه الخطوة انتفاضة شعبية للمطالبة بطرد المستعمر، واندلعت المظاهرات واشتدت المواجهات.</a:t>
            </a:r>
          </a:p>
          <a:p>
            <a:pPr marL="0" marR="0" lvl="0" indent="0" algn="r" rtl="1">
              <a:buNone/>
            </a:pPr>
            <a:r>
              <a:rPr lang="ar-EG" b="0" i="0" u="none" strike="noStrike" baseline="0" dirty="0">
                <a:latin typeface="Arial" panose="020B0604020202020204" pitchFamily="34" charset="0"/>
                <a:cs typeface="Arial" panose="020B0604020202020204" pitchFamily="34" charset="0"/>
              </a:rPr>
              <a:t>على قادة الحركة الوطنية أن يقدموا، في محطتين متتاليتين عامي 1934 و 1936، مطالب صريحة للمستعمر برفع يده عن شؤون المغاربة.</a:t>
            </a:r>
          </a:p>
          <a:p>
            <a:pPr marL="0" marR="0" lvl="0" indent="0" algn="r" rtl="1">
              <a:buNone/>
            </a:pPr>
            <a:r>
              <a:rPr lang="ar-EG" b="0" i="0" u="none" strike="noStrike" baseline="0" dirty="0">
                <a:latin typeface="Arial" panose="020B0604020202020204" pitchFamily="34" charset="0"/>
                <a:cs typeface="Arial" panose="020B0604020202020204" pitchFamily="34" charset="0"/>
              </a:rPr>
              <a:t>قبل أن تتوج المسيرة بتقديم إعلان الاستقلال في 11 يناير 1944.</a:t>
            </a:r>
            <a:endParaRPr lang="en-US"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871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arn(inVertical)">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barn(inVertical)">
                                      <p:cBhvr>
                                        <p:cTn id="6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lgn="r" rtl="1"/>
            <a:r>
              <a:rPr lang="ar-EG" sz="3600" b="0" i="0" u="none" strike="noStrike" baseline="0" dirty="0">
                <a:solidFill>
                  <a:srgbClr val="365F91"/>
                </a:solidFill>
                <a:latin typeface="Times New Roman" panose="02020603050405020304" pitchFamily="18" charset="0"/>
                <a:cs typeface="Times New Roman" panose="02020603050405020304" pitchFamily="18" charset="0"/>
              </a:rPr>
              <a:t>تلاحم الشعب والقيادة بالمغرب</a:t>
            </a:r>
            <a:endParaRPr lang="en-US" sz="3600" b="0" i="0" u="none" strike="noStrike" baseline="0" dirty="0">
              <a:solidFill>
                <a:srgbClr val="365F9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normAutofit/>
          </a:bodyPr>
          <a:lstStyle/>
          <a:p>
            <a:pPr marL="0" marR="0" lvl="0" indent="0" algn="r" rtl="1">
              <a:buNone/>
            </a:pPr>
            <a:r>
              <a:rPr lang="ar-EG" sz="1800" b="0" i="0" u="none" strike="noStrike" baseline="0" dirty="0">
                <a:latin typeface="Arial" panose="020B0604020202020204" pitchFamily="34" charset="0"/>
                <a:cs typeface="Arial" panose="020B0604020202020204" pitchFamily="34" charset="0"/>
              </a:rPr>
              <a:t>وكالعادة مع القيادة الوطنية، كان المغفور له السلطان الملك محمد الخامس في قلب هذه العملية.</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تجسيد قناعة الشعب الكاملة بالتحرير والاستقلال، والتمسك بأصوله وثوابه المقدسة.</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ولم يكن تقديم وثيقة المطالبة بالاستقلال إلا نتيجة تنسيق واتصالات مكثفة بين رجال المقاومة والقيادة الوطنية.</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التي تحدت سلطات الإقامة ودخلت معها في مواجهة سياسية مباشرة.</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جاءت فكرة الوثيقة مستوحاة من المغفور له السلطان محمد الخامس، قبل أن يشترك رجال المقاومة في إعدادها بالتنسيق والاتفاق على محتواها.</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يقدم بعد استكمال صياغته إلى الإقامة العامة ، بينما ترسل النسخ إلى القنصليتين العامتين للولايات المتحدة الأمريكية وبريطانيا.</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تم إرسال نسخة منه أيضًا إلى المكتب التمثيلي لاتحاد الجمهوريات الاشتراكية السوفياتية آنذاك.</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كانت الوثيقة حدثًا غير مسبوق وثورة كبرى ضد الاستعمار الفرنسي.</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وتعبير واضح عن الإرادة القوية للمغاربة للدفاع عن حقوقهم المشروعة في تقرير المصير وإدارة شؤونهم الذاتية وعدم الرضوخ لإرادة المستعمرين.</a:t>
            </a:r>
            <a:endParaRPr lang="en-US" sz="1800"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105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lgn="r" rtl="1"/>
            <a:r>
              <a:rPr lang="ar-EG" sz="3600" b="0" i="0" u="none" strike="noStrike" baseline="0" dirty="0">
                <a:solidFill>
                  <a:srgbClr val="365F91"/>
                </a:solidFill>
                <a:latin typeface="Times New Roman" panose="02020603050405020304" pitchFamily="18" charset="0"/>
                <a:cs typeface="Times New Roman" panose="02020603050405020304" pitchFamily="18" charset="0"/>
              </a:rPr>
              <a:t>الخاتمة</a:t>
            </a:r>
            <a:endParaRPr lang="en-US" sz="3600" b="0" i="0" u="none" strike="noStrike" baseline="0" dirty="0">
              <a:solidFill>
                <a:srgbClr val="365F9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normAutofit/>
          </a:bodyPr>
          <a:lstStyle/>
          <a:p>
            <a:pPr marL="0" marR="0" lvl="0" indent="0" algn="r" rtl="1">
              <a:buNone/>
            </a:pPr>
            <a:r>
              <a:rPr lang="ar-EG" sz="1800" b="0" i="0" u="none" strike="noStrike" baseline="0" dirty="0">
                <a:latin typeface="Arial" panose="020B0604020202020204" pitchFamily="34" charset="0"/>
                <a:cs typeface="Arial" panose="020B0604020202020204" pitchFamily="34" charset="0"/>
              </a:rPr>
              <a:t>كان رد فعل </a:t>
            </a:r>
            <a:r>
              <a:rPr lang="ar-EG" sz="1800" b="0" i="0" u="none" strike="noStrike" baseline="0" dirty="0" err="1">
                <a:latin typeface="Arial" panose="020B0604020202020204" pitchFamily="34" charset="0"/>
                <a:cs typeface="Arial" panose="020B0604020202020204" pitchFamily="34" charset="0"/>
              </a:rPr>
              <a:t>المقيمية</a:t>
            </a:r>
            <a:r>
              <a:rPr lang="ar-EG" sz="1800" b="0" i="0" u="none" strike="noStrike" baseline="0" dirty="0">
                <a:latin typeface="Arial" panose="020B0604020202020204" pitchFamily="34" charset="0"/>
                <a:cs typeface="Arial" panose="020B0604020202020204" pitchFamily="34" charset="0"/>
              </a:rPr>
              <a:t> فوريا ضغوط علنية وفورية على السلطان محمد الخامس بن يوسف للتنديد علنا بالبيان واعتقال جميع القوميين المتطرفين والموقعين عليه.</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وفي 28 يناير من العام نفسه ، طالت موجة اعتقالات كبيرة صفوف نخبة الأحزاب السياسية المغربية، أبرزها حزب الاستقلال والشورى والاستقلال.</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وشملت الاعتقالات حبس أحمد </a:t>
            </a:r>
            <a:r>
              <a:rPr lang="ar-EG" sz="1800" b="0" i="0" u="none" strike="noStrike" baseline="0" dirty="0" err="1">
                <a:latin typeface="Arial" panose="020B0604020202020204" pitchFamily="34" charset="0"/>
                <a:cs typeface="Arial" panose="020B0604020202020204" pitchFamily="34" charset="0"/>
              </a:rPr>
              <a:t>بلفريج</a:t>
            </a:r>
            <a:r>
              <a:rPr lang="ar-EG" sz="1800" b="0" i="0" u="none" strike="noStrike" baseline="0" dirty="0">
                <a:latin typeface="Arial" panose="020B0604020202020204" pitchFamily="34" charset="0"/>
                <a:cs typeface="Arial" panose="020B0604020202020204" pitchFamily="34" charset="0"/>
              </a:rPr>
              <a:t>، الأمين العام لحزب الاستقلال، وإقالة عبد العزيز الحرش وسجنه لمدة ثلاثة أشهر.</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بسبب دعمه للبيان وتحريضه لعمال البريد بالرباط على الإضراب.</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وهزت مظاهرات واحتجاجات وانتفاضات البلاد، وأسفرت عن سقوط العديد من الضحايا.</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خاصة في المدن الكبرى مثل الدار البيضاء وفاس والرباط وسلا. </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حكمت المحاكم العسكرية على عدد كبير من مقاتلي المقاومة بالإعدام.</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وأدى ذلك إلى غضب شعبي واسع وإدانة شديدة بين الناس والموقعين على البيان.</a:t>
            </a:r>
          </a:p>
          <a:p>
            <a:pPr marL="0" marR="0" lvl="0" indent="0" algn="r" rtl="1">
              <a:buNone/>
            </a:pPr>
            <a:r>
              <a:rPr lang="ar-EG" sz="1800" b="0" i="0" u="none" strike="noStrike" baseline="0" dirty="0">
                <a:latin typeface="Arial" panose="020B0604020202020204" pitchFamily="34" charset="0"/>
                <a:cs typeface="Arial" panose="020B0604020202020204" pitchFamily="34" charset="0"/>
              </a:rPr>
              <a:t>مما أشعل موجة شعبية لم تجد نهايتها إلا مع انتهاء الحماية والاستقلال السياسي للمغرب.</a:t>
            </a:r>
          </a:p>
        </p:txBody>
      </p:sp>
    </p:spTree>
    <p:extLst>
      <p:ext uri="{BB962C8B-B14F-4D97-AF65-F5344CB8AC3E}">
        <p14:creationId xmlns:p14="http://schemas.microsoft.com/office/powerpoint/2010/main" val="360185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down)">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wipe(down)">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wipe(down)">
                                      <p:cBhvr>
                                        <p:cTn id="49" dur="500"/>
                                        <p:tgtEl>
                                          <p:spTgt spid="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wipe(down)">
                                      <p:cBhvr>
                                        <p:cTn id="5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Template>
  <TotalTime>23</TotalTime>
  <Words>1241</Words>
  <Application>Microsoft Office PowerPoint</Application>
  <PresentationFormat>Widescreen</PresentationFormat>
  <Paragraphs>76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Cambria</vt:lpstr>
      <vt:lpstr>Times New Roman</vt:lpstr>
      <vt:lpstr>Office Theme</vt:lpstr>
      <vt:lpstr>تقديم وثيقة الاستقلال</vt:lpstr>
      <vt:lpstr>المقدمة</vt:lpstr>
      <vt:lpstr>ما هي ذكرى تقديم وثيقة الاستقلال؟</vt:lpstr>
      <vt:lpstr>وثيقة المطالبة بالاستقلال في المغرب</vt:lpstr>
      <vt:lpstr>ماذا حدث في 11 يناير؟</vt:lpstr>
      <vt:lpstr>وثيقة الاستقلال بالمغرب</vt:lpstr>
      <vt:lpstr>تلاحم الشعب والقيادة بالمغرب</vt:lpstr>
      <vt:lpstr>الخاتمة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حول تقديم وثيقة الاستقلال ppt</dc:title>
  <dc:creator>HP</dc:creator>
  <cp:lastModifiedBy>killer</cp:lastModifiedBy>
  <cp:revision>2</cp:revision>
  <dcterms:created xsi:type="dcterms:W3CDTF">2022-12-14T20:16:52Z</dcterms:created>
  <dcterms:modified xsi:type="dcterms:W3CDTF">2022-12-15T10:27:48Z</dcterms:modified>
</cp:coreProperties>
</file>